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767" r:id="rId5"/>
    <p:sldMasterId id="2147483817" r:id="rId6"/>
    <p:sldMasterId id="2147483842" r:id="rId7"/>
    <p:sldMasterId id="2147483855" r:id="rId8"/>
  </p:sldMasterIdLst>
  <p:notesMasterIdLst>
    <p:notesMasterId r:id="rId53"/>
  </p:notesMasterIdLst>
  <p:sldIdLst>
    <p:sldId id="324" r:id="rId9"/>
    <p:sldId id="367" r:id="rId10"/>
    <p:sldId id="1596" r:id="rId11"/>
    <p:sldId id="1182" r:id="rId12"/>
    <p:sldId id="377" r:id="rId13"/>
    <p:sldId id="1156" r:id="rId14"/>
    <p:sldId id="1564" r:id="rId15"/>
    <p:sldId id="1167" r:id="rId16"/>
    <p:sldId id="1163" r:id="rId17"/>
    <p:sldId id="1174" r:id="rId18"/>
    <p:sldId id="1598" r:id="rId19"/>
    <p:sldId id="1590" r:id="rId20"/>
    <p:sldId id="1323" r:id="rId21"/>
    <p:sldId id="1336" r:id="rId22"/>
    <p:sldId id="344" r:id="rId23"/>
    <p:sldId id="1138" r:id="rId24"/>
    <p:sldId id="347" r:id="rId25"/>
    <p:sldId id="1332" r:id="rId26"/>
    <p:sldId id="1320" r:id="rId27"/>
    <p:sldId id="1330" r:id="rId28"/>
    <p:sldId id="1333" r:id="rId29"/>
    <p:sldId id="1331" r:id="rId30"/>
    <p:sldId id="1317" r:id="rId31"/>
    <p:sldId id="1318" r:id="rId32"/>
    <p:sldId id="1337" r:id="rId33"/>
    <p:sldId id="1335" r:id="rId34"/>
    <p:sldId id="1326" r:id="rId35"/>
    <p:sldId id="1591" r:id="rId36"/>
    <p:sldId id="257" r:id="rId37"/>
    <p:sldId id="1352" r:id="rId38"/>
    <p:sldId id="1599" r:id="rId39"/>
    <p:sldId id="1600" r:id="rId40"/>
    <p:sldId id="322" r:id="rId41"/>
    <p:sldId id="1601" r:id="rId42"/>
    <p:sldId id="1353" r:id="rId43"/>
    <p:sldId id="1565" r:id="rId44"/>
    <p:sldId id="1351" r:id="rId45"/>
    <p:sldId id="1588" r:id="rId46"/>
    <p:sldId id="1587" r:id="rId47"/>
    <p:sldId id="1589" r:id="rId48"/>
    <p:sldId id="1566" r:id="rId49"/>
    <p:sldId id="365" r:id="rId50"/>
    <p:sldId id="1602" r:id="rId51"/>
    <p:sldId id="1603" r:id="rId52"/>
  </p:sldIdLst>
  <p:sldSz cx="12192000" cy="6858000"/>
  <p:notesSz cx="7077075" cy="9363075"/>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rowdsourcing 101" id="{1EE0B2CF-61D7-4D00-BAF2-CD8AE9E73F22}">
          <p14:sldIdLst>
            <p14:sldId id="324"/>
            <p14:sldId id="367"/>
          </p14:sldIdLst>
        </p14:section>
        <p14:section name="Greg Presents" id="{D2B692F3-3A79-4E48-8E3F-92B6183A53C6}">
          <p14:sldIdLst>
            <p14:sldId id="1596"/>
            <p14:sldId id="1182"/>
            <p14:sldId id="377"/>
            <p14:sldId id="1156"/>
            <p14:sldId id="1564"/>
            <p14:sldId id="1167"/>
            <p14:sldId id="1163"/>
            <p14:sldId id="1174"/>
            <p14:sldId id="1598"/>
          </p14:sldIdLst>
        </p14:section>
        <p14:section name="James Presents" id="{544E873A-8513-4821-B1CE-74EAF936D9F5}">
          <p14:sldIdLst>
            <p14:sldId id="1590"/>
            <p14:sldId id="1323"/>
            <p14:sldId id="1336"/>
            <p14:sldId id="344"/>
            <p14:sldId id="1138"/>
            <p14:sldId id="347"/>
            <p14:sldId id="1332"/>
            <p14:sldId id="1320"/>
            <p14:sldId id="1330"/>
            <p14:sldId id="1333"/>
            <p14:sldId id="1331"/>
            <p14:sldId id="1317"/>
            <p14:sldId id="1318"/>
            <p14:sldId id="1337"/>
            <p14:sldId id="1335"/>
            <p14:sldId id="1326"/>
          </p14:sldIdLst>
        </p14:section>
        <p14:section name="Natalie Presents" id="{3EE71442-5E0C-4024-9636-E930FF208ECE}">
          <p14:sldIdLst>
            <p14:sldId id="1591"/>
            <p14:sldId id="257"/>
            <p14:sldId id="1352"/>
            <p14:sldId id="1599"/>
            <p14:sldId id="1600"/>
            <p14:sldId id="322"/>
            <p14:sldId id="1601"/>
            <p14:sldId id="1353"/>
            <p14:sldId id="1565"/>
            <p14:sldId id="1351"/>
            <p14:sldId id="1588"/>
          </p14:sldIdLst>
        </p14:section>
        <p14:section name="Greg facilitates Discussion" id="{DDCA508B-A543-4754-831C-2382EF5B5CCE}">
          <p14:sldIdLst>
            <p14:sldId id="1587"/>
            <p14:sldId id="1589"/>
            <p14:sldId id="1566"/>
            <p14:sldId id="365"/>
            <p14:sldId id="1602"/>
            <p14:sldId id="16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1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A1C"/>
    <a:srgbClr val="12559C"/>
    <a:srgbClr val="347FD8"/>
    <a:srgbClr val="FFC000"/>
    <a:srgbClr val="0E549D"/>
    <a:srgbClr val="021222"/>
    <a:srgbClr val="523A07"/>
    <a:srgbClr val="624519"/>
    <a:srgbClr val="020912"/>
    <a:srgbClr val="031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06" autoAdjust="0"/>
    <p:restoredTop sz="94049" autoAdjust="0"/>
  </p:normalViewPr>
  <p:slideViewPr>
    <p:cSldViewPr snapToGrid="0">
      <p:cViewPr varScale="1">
        <p:scale>
          <a:sx n="70" d="100"/>
          <a:sy n="70" d="100"/>
        </p:scale>
        <p:origin x="696" y="48"/>
      </p:cViewPr>
      <p:guideLst/>
    </p:cSldViewPr>
  </p:slideViewPr>
  <p:outlineViewPr>
    <p:cViewPr>
      <p:scale>
        <a:sx n="33" d="100"/>
        <a:sy n="33" d="100"/>
      </p:scale>
      <p:origin x="0" y="-9330"/>
    </p:cViewPr>
  </p:outlineViewPr>
  <p:notesTextViewPr>
    <p:cViewPr>
      <p:scale>
        <a:sx n="150" d="100"/>
        <a:sy n="15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rgbClr val="00446A"/>
                </a:solidFill>
                <a:latin typeface="Lato" panose="020F0502020204030203" pitchFamily="34" charset="0"/>
                <a:ea typeface="Lato" panose="020F0502020204030203" pitchFamily="34" charset="0"/>
                <a:cs typeface="Lato" panose="020F0502020204030203" pitchFamily="34" charset="0"/>
              </a:rPr>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dLbls>
          <c:showLegendKey val="0"/>
          <c:showVal val="0"/>
          <c:showCatName val="1"/>
          <c:showSerName val="0"/>
          <c:showPercent val="1"/>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dirty="0"/>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61697A76-51DE-47BE-AE59-A0229415767A}" type="datetimeFigureOut">
              <a:rPr lang="en-US" smtClean="0"/>
              <a:t>7/14/2023</a:t>
            </a:fld>
            <a:endParaRPr lang="en-US" dirty="0"/>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dirty="0"/>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AD291E6D-DC1C-44BC-A81E-081DA0062B93}" type="slidenum">
              <a:rPr lang="en-US" smtClean="0"/>
              <a:t>‹#›</a:t>
            </a:fld>
            <a:endParaRPr lang="en-US" dirty="0"/>
          </a:p>
        </p:txBody>
      </p:sp>
    </p:spTree>
    <p:extLst>
      <p:ext uri="{BB962C8B-B14F-4D97-AF65-F5344CB8AC3E}">
        <p14:creationId xmlns:p14="http://schemas.microsoft.com/office/powerpoint/2010/main" val="2458092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91E6D-DC1C-44BC-A81E-081DA0062B93}" type="slidenum">
              <a:rPr lang="en-US" smtClean="0"/>
              <a:t>1</a:t>
            </a:fld>
            <a:endParaRPr lang="en-US" dirty="0"/>
          </a:p>
        </p:txBody>
      </p:sp>
    </p:spTree>
    <p:extLst>
      <p:ext uri="{BB962C8B-B14F-4D97-AF65-F5344CB8AC3E}">
        <p14:creationId xmlns:p14="http://schemas.microsoft.com/office/powerpoint/2010/main" val="1646541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10</a:t>
            </a:fld>
            <a:endParaRPr lang="en-US" dirty="0"/>
          </a:p>
        </p:txBody>
      </p:sp>
    </p:spTree>
    <p:extLst>
      <p:ext uri="{BB962C8B-B14F-4D97-AF65-F5344CB8AC3E}">
        <p14:creationId xmlns:p14="http://schemas.microsoft.com/office/powerpoint/2010/main" val="4012468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11</a:t>
            </a:fld>
            <a:endParaRPr lang="en-US" dirty="0"/>
          </a:p>
        </p:txBody>
      </p:sp>
    </p:spTree>
    <p:extLst>
      <p:ext uri="{BB962C8B-B14F-4D97-AF65-F5344CB8AC3E}">
        <p14:creationId xmlns:p14="http://schemas.microsoft.com/office/powerpoint/2010/main" val="3511026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12</a:t>
            </a:fld>
            <a:endParaRPr lang="en-US" dirty="0"/>
          </a:p>
        </p:txBody>
      </p:sp>
    </p:spTree>
    <p:extLst>
      <p:ext uri="{BB962C8B-B14F-4D97-AF65-F5344CB8AC3E}">
        <p14:creationId xmlns:p14="http://schemas.microsoft.com/office/powerpoint/2010/main" val="2984429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13</a:t>
            </a:fld>
            <a:endParaRPr lang="en-US" dirty="0"/>
          </a:p>
        </p:txBody>
      </p:sp>
    </p:spTree>
    <p:extLst>
      <p:ext uri="{BB962C8B-B14F-4D97-AF65-F5344CB8AC3E}">
        <p14:creationId xmlns:p14="http://schemas.microsoft.com/office/powerpoint/2010/main" val="2985635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047" marR="5219">
              <a:spcAft>
                <a:spcPts val="2466"/>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823E-3F1A-4E60-874D-52E45127EF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521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0" indent="0">
              <a:buNone/>
            </a:pPr>
            <a:endParaRPr lang="en-US" dirty="0"/>
          </a:p>
        </p:txBody>
      </p:sp>
      <p:sp>
        <p:nvSpPr>
          <p:cNvPr id="6451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63233" indent="-293551">
              <a:defRPr>
                <a:solidFill>
                  <a:schemeClr val="tx1"/>
                </a:solidFill>
                <a:latin typeface="Arial" panose="020B0604020202020204" pitchFamily="34" charset="0"/>
              </a:defRPr>
            </a:lvl2pPr>
            <a:lvl3pPr marL="1174204" indent="-234841">
              <a:defRPr>
                <a:solidFill>
                  <a:schemeClr val="tx1"/>
                </a:solidFill>
                <a:latin typeface="Arial" panose="020B0604020202020204" pitchFamily="34" charset="0"/>
              </a:defRPr>
            </a:lvl3pPr>
            <a:lvl4pPr marL="1643885" indent="-234841">
              <a:defRPr>
                <a:solidFill>
                  <a:schemeClr val="tx1"/>
                </a:solidFill>
                <a:latin typeface="Arial" panose="020B0604020202020204" pitchFamily="34" charset="0"/>
              </a:defRPr>
            </a:lvl4pPr>
            <a:lvl5pPr marL="2113567" indent="-234841">
              <a:defRPr>
                <a:solidFill>
                  <a:schemeClr val="tx1"/>
                </a:solidFill>
                <a:latin typeface="Arial" panose="020B0604020202020204" pitchFamily="34" charset="0"/>
              </a:defRPr>
            </a:lvl5pPr>
            <a:lvl6pPr marL="2583249" indent="-234841" defTabSz="469682" eaLnBrk="0" fontAlgn="base" hangingPunct="0">
              <a:spcBef>
                <a:spcPct val="0"/>
              </a:spcBef>
              <a:spcAft>
                <a:spcPct val="0"/>
              </a:spcAft>
              <a:defRPr>
                <a:solidFill>
                  <a:schemeClr val="tx1"/>
                </a:solidFill>
                <a:latin typeface="Arial" panose="020B0604020202020204" pitchFamily="34" charset="0"/>
              </a:defRPr>
            </a:lvl6pPr>
            <a:lvl7pPr marL="3052930" indent="-234841" defTabSz="469682" eaLnBrk="0" fontAlgn="base" hangingPunct="0">
              <a:spcBef>
                <a:spcPct val="0"/>
              </a:spcBef>
              <a:spcAft>
                <a:spcPct val="0"/>
              </a:spcAft>
              <a:defRPr>
                <a:solidFill>
                  <a:schemeClr val="tx1"/>
                </a:solidFill>
                <a:latin typeface="Arial" panose="020B0604020202020204" pitchFamily="34" charset="0"/>
              </a:defRPr>
            </a:lvl7pPr>
            <a:lvl8pPr marL="3522612" indent="-234841" defTabSz="469682" eaLnBrk="0" fontAlgn="base" hangingPunct="0">
              <a:spcBef>
                <a:spcPct val="0"/>
              </a:spcBef>
              <a:spcAft>
                <a:spcPct val="0"/>
              </a:spcAft>
              <a:defRPr>
                <a:solidFill>
                  <a:schemeClr val="tx1"/>
                </a:solidFill>
                <a:latin typeface="Arial" panose="020B0604020202020204" pitchFamily="34" charset="0"/>
              </a:defRPr>
            </a:lvl8pPr>
            <a:lvl9pPr marL="3992293" indent="-234841" defTabSz="469682"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535DFD11-71E3-479F-BB79-97C0D82A3F47}" type="slidenum">
              <a:rPr lang="en-US" altLang="en-US" smtClean="0">
                <a:latin typeface="Calibri" panose="020F0502020204030204" pitchFamily="34" charset="0"/>
              </a:rPr>
              <a:pPr fontAlgn="base">
                <a:spcBef>
                  <a:spcPct val="0"/>
                </a:spcBef>
                <a:spcAft>
                  <a:spcPct val="0"/>
                </a:spcAft>
              </a:pPr>
              <a:t>15</a:t>
            </a:fld>
            <a:endParaRPr lang="en-US" altLang="en-US" dirty="0">
              <a:latin typeface="Calibri" panose="020F0502020204030204" pitchFamily="34" charset="0"/>
            </a:endParaRPr>
          </a:p>
        </p:txBody>
      </p:sp>
    </p:spTree>
    <p:extLst>
      <p:ext uri="{BB962C8B-B14F-4D97-AF65-F5344CB8AC3E}">
        <p14:creationId xmlns:p14="http://schemas.microsoft.com/office/powerpoint/2010/main" val="1549634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pPr>
            <a:endParaRPr lang="en-US" dirty="0"/>
          </a:p>
        </p:txBody>
      </p:sp>
      <p:sp>
        <p:nvSpPr>
          <p:cNvPr id="4" name="Slide Number Placeholder 3"/>
          <p:cNvSpPr>
            <a:spLocks noGrp="1"/>
          </p:cNvSpPr>
          <p:nvPr>
            <p:ph type="sldNum" sz="quarter" idx="10"/>
          </p:nvPr>
        </p:nvSpPr>
        <p:spPr/>
        <p:txBody>
          <a:bodyPr/>
          <a:lstStyle/>
          <a:p>
            <a:fld id="{A17AE095-82E2-1445-BF41-146BFA823AD3}" type="slidenum">
              <a:rPr lang="en-US" smtClean="0"/>
              <a:t>16</a:t>
            </a:fld>
            <a:endParaRPr lang="en-US" dirty="0"/>
          </a:p>
        </p:txBody>
      </p:sp>
    </p:spTree>
    <p:extLst>
      <p:ext uri="{BB962C8B-B14F-4D97-AF65-F5344CB8AC3E}">
        <p14:creationId xmlns:p14="http://schemas.microsoft.com/office/powerpoint/2010/main" val="934396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defRPr/>
            </a:pPr>
            <a:endParaRPr lang="en-US" altLang="en-US" dirty="0"/>
          </a:p>
        </p:txBody>
      </p:sp>
      <p:sp>
        <p:nvSpPr>
          <p:cNvPr id="72708"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63233" indent="-293551">
              <a:defRPr>
                <a:solidFill>
                  <a:schemeClr val="tx1"/>
                </a:solidFill>
                <a:latin typeface="Arial" panose="020B0604020202020204" pitchFamily="34" charset="0"/>
              </a:defRPr>
            </a:lvl2pPr>
            <a:lvl3pPr marL="1174204" indent="-234841">
              <a:defRPr>
                <a:solidFill>
                  <a:schemeClr val="tx1"/>
                </a:solidFill>
                <a:latin typeface="Arial" panose="020B0604020202020204" pitchFamily="34" charset="0"/>
              </a:defRPr>
            </a:lvl3pPr>
            <a:lvl4pPr marL="1643885" indent="-234841">
              <a:defRPr>
                <a:solidFill>
                  <a:schemeClr val="tx1"/>
                </a:solidFill>
                <a:latin typeface="Arial" panose="020B0604020202020204" pitchFamily="34" charset="0"/>
              </a:defRPr>
            </a:lvl4pPr>
            <a:lvl5pPr marL="2113567" indent="-234841">
              <a:defRPr>
                <a:solidFill>
                  <a:schemeClr val="tx1"/>
                </a:solidFill>
                <a:latin typeface="Arial" panose="020B0604020202020204" pitchFamily="34" charset="0"/>
              </a:defRPr>
            </a:lvl5pPr>
            <a:lvl6pPr marL="2583249" indent="-234841" defTabSz="469682" eaLnBrk="0" fontAlgn="base" hangingPunct="0">
              <a:spcBef>
                <a:spcPct val="0"/>
              </a:spcBef>
              <a:spcAft>
                <a:spcPct val="0"/>
              </a:spcAft>
              <a:defRPr>
                <a:solidFill>
                  <a:schemeClr val="tx1"/>
                </a:solidFill>
                <a:latin typeface="Arial" panose="020B0604020202020204" pitchFamily="34" charset="0"/>
              </a:defRPr>
            </a:lvl6pPr>
            <a:lvl7pPr marL="3052930" indent="-234841" defTabSz="469682" eaLnBrk="0" fontAlgn="base" hangingPunct="0">
              <a:spcBef>
                <a:spcPct val="0"/>
              </a:spcBef>
              <a:spcAft>
                <a:spcPct val="0"/>
              </a:spcAft>
              <a:defRPr>
                <a:solidFill>
                  <a:schemeClr val="tx1"/>
                </a:solidFill>
                <a:latin typeface="Arial" panose="020B0604020202020204" pitchFamily="34" charset="0"/>
              </a:defRPr>
            </a:lvl7pPr>
            <a:lvl8pPr marL="3522612" indent="-234841" defTabSz="469682" eaLnBrk="0" fontAlgn="base" hangingPunct="0">
              <a:spcBef>
                <a:spcPct val="0"/>
              </a:spcBef>
              <a:spcAft>
                <a:spcPct val="0"/>
              </a:spcAft>
              <a:defRPr>
                <a:solidFill>
                  <a:schemeClr val="tx1"/>
                </a:solidFill>
                <a:latin typeface="Arial" panose="020B0604020202020204" pitchFamily="34" charset="0"/>
              </a:defRPr>
            </a:lvl8pPr>
            <a:lvl9pPr marL="3992293" indent="-234841" defTabSz="469682"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4F9FCD87-4BF8-4EA5-8212-9BF847CB8869}" type="slidenum">
              <a:rPr lang="en-US" altLang="en-US" smtClean="0">
                <a:latin typeface="Calibri" panose="020F0502020204030204" pitchFamily="34" charset="0"/>
              </a:rPr>
              <a:pPr fontAlgn="base">
                <a:spcBef>
                  <a:spcPct val="0"/>
                </a:spcBef>
                <a:spcAft>
                  <a:spcPct val="0"/>
                </a:spcAft>
              </a:pPr>
              <a:t>17</a:t>
            </a:fld>
            <a:endParaRPr lang="en-US" altLang="en-US" dirty="0">
              <a:latin typeface="Calibri" panose="020F0502020204030204" pitchFamily="34" charset="0"/>
            </a:endParaRPr>
          </a:p>
        </p:txBody>
      </p:sp>
    </p:spTree>
    <p:extLst>
      <p:ext uri="{BB962C8B-B14F-4D97-AF65-F5344CB8AC3E}">
        <p14:creationId xmlns:p14="http://schemas.microsoft.com/office/powerpoint/2010/main" val="591427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18</a:t>
            </a:fld>
            <a:endParaRPr lang="en-US" dirty="0"/>
          </a:p>
        </p:txBody>
      </p:sp>
    </p:spTree>
    <p:extLst>
      <p:ext uri="{BB962C8B-B14F-4D97-AF65-F5344CB8AC3E}">
        <p14:creationId xmlns:p14="http://schemas.microsoft.com/office/powerpoint/2010/main" val="1909006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19</a:t>
            </a:fld>
            <a:endParaRPr lang="en-US" dirty="0"/>
          </a:p>
        </p:txBody>
      </p:sp>
    </p:spTree>
    <p:extLst>
      <p:ext uri="{BB962C8B-B14F-4D97-AF65-F5344CB8AC3E}">
        <p14:creationId xmlns:p14="http://schemas.microsoft.com/office/powerpoint/2010/main" val="120190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768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63233" indent="-293551">
              <a:defRPr>
                <a:solidFill>
                  <a:schemeClr val="tx1"/>
                </a:solidFill>
                <a:latin typeface="Arial" panose="020B0604020202020204" pitchFamily="34" charset="0"/>
              </a:defRPr>
            </a:lvl2pPr>
            <a:lvl3pPr marL="1174204" indent="-234841">
              <a:defRPr>
                <a:solidFill>
                  <a:schemeClr val="tx1"/>
                </a:solidFill>
                <a:latin typeface="Arial" panose="020B0604020202020204" pitchFamily="34" charset="0"/>
              </a:defRPr>
            </a:lvl3pPr>
            <a:lvl4pPr marL="1643885" indent="-234841">
              <a:defRPr>
                <a:solidFill>
                  <a:schemeClr val="tx1"/>
                </a:solidFill>
                <a:latin typeface="Arial" panose="020B0604020202020204" pitchFamily="34" charset="0"/>
              </a:defRPr>
            </a:lvl4pPr>
            <a:lvl5pPr marL="2113567" indent="-234841">
              <a:defRPr>
                <a:solidFill>
                  <a:schemeClr val="tx1"/>
                </a:solidFill>
                <a:latin typeface="Arial" panose="020B0604020202020204" pitchFamily="34" charset="0"/>
              </a:defRPr>
            </a:lvl5pPr>
            <a:lvl6pPr marL="2583249" indent="-234841" defTabSz="469682" eaLnBrk="0" fontAlgn="base" hangingPunct="0">
              <a:spcBef>
                <a:spcPct val="0"/>
              </a:spcBef>
              <a:spcAft>
                <a:spcPct val="0"/>
              </a:spcAft>
              <a:defRPr>
                <a:solidFill>
                  <a:schemeClr val="tx1"/>
                </a:solidFill>
                <a:latin typeface="Arial" panose="020B0604020202020204" pitchFamily="34" charset="0"/>
              </a:defRPr>
            </a:lvl6pPr>
            <a:lvl7pPr marL="3052930" indent="-234841" defTabSz="469682" eaLnBrk="0" fontAlgn="base" hangingPunct="0">
              <a:spcBef>
                <a:spcPct val="0"/>
              </a:spcBef>
              <a:spcAft>
                <a:spcPct val="0"/>
              </a:spcAft>
              <a:defRPr>
                <a:solidFill>
                  <a:schemeClr val="tx1"/>
                </a:solidFill>
                <a:latin typeface="Arial" panose="020B0604020202020204" pitchFamily="34" charset="0"/>
              </a:defRPr>
            </a:lvl7pPr>
            <a:lvl8pPr marL="3522612" indent="-234841" defTabSz="469682" eaLnBrk="0" fontAlgn="base" hangingPunct="0">
              <a:spcBef>
                <a:spcPct val="0"/>
              </a:spcBef>
              <a:spcAft>
                <a:spcPct val="0"/>
              </a:spcAft>
              <a:defRPr>
                <a:solidFill>
                  <a:schemeClr val="tx1"/>
                </a:solidFill>
                <a:latin typeface="Arial" panose="020B0604020202020204" pitchFamily="34" charset="0"/>
              </a:defRPr>
            </a:lvl8pPr>
            <a:lvl9pPr marL="3992293" indent="-234841" defTabSz="469682"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1440A3E-C28F-45C4-9563-30BE761B5094}" type="slidenum">
              <a:rPr lang="en-US" altLang="en-US" smtClean="0">
                <a:latin typeface="Calibri" panose="020F0502020204030204" pitchFamily="34" charset="0"/>
              </a:rPr>
              <a:pPr fontAlgn="base">
                <a:spcBef>
                  <a:spcPct val="0"/>
                </a:spcBef>
                <a:spcAft>
                  <a:spcPct val="0"/>
                </a:spcAft>
              </a:pPr>
              <a:t>2</a:t>
            </a:fld>
            <a:endParaRPr lang="en-US" altLang="en-US" dirty="0">
              <a:latin typeface="Calibri" panose="020F0502020204030204" pitchFamily="34" charset="0"/>
            </a:endParaRPr>
          </a:p>
        </p:txBody>
      </p:sp>
    </p:spTree>
    <p:extLst>
      <p:ext uri="{BB962C8B-B14F-4D97-AF65-F5344CB8AC3E}">
        <p14:creationId xmlns:p14="http://schemas.microsoft.com/office/powerpoint/2010/main" val="265443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20</a:t>
            </a:fld>
            <a:endParaRPr lang="en-US" dirty="0"/>
          </a:p>
        </p:txBody>
      </p:sp>
    </p:spTree>
    <p:extLst>
      <p:ext uri="{BB962C8B-B14F-4D97-AF65-F5344CB8AC3E}">
        <p14:creationId xmlns:p14="http://schemas.microsoft.com/office/powerpoint/2010/main" val="1217478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21</a:t>
            </a:fld>
            <a:endParaRPr lang="en-US" dirty="0"/>
          </a:p>
        </p:txBody>
      </p:sp>
    </p:spTree>
    <p:extLst>
      <p:ext uri="{BB962C8B-B14F-4D97-AF65-F5344CB8AC3E}">
        <p14:creationId xmlns:p14="http://schemas.microsoft.com/office/powerpoint/2010/main" val="217809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22</a:t>
            </a:fld>
            <a:endParaRPr lang="en-US" dirty="0"/>
          </a:p>
        </p:txBody>
      </p:sp>
    </p:spTree>
    <p:extLst>
      <p:ext uri="{BB962C8B-B14F-4D97-AF65-F5344CB8AC3E}">
        <p14:creationId xmlns:p14="http://schemas.microsoft.com/office/powerpoint/2010/main" val="1990924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defTabSz="939363">
              <a:defRPr/>
            </a:pPr>
            <a:fld id="{AD291E6D-DC1C-44BC-A81E-081DA0062B93}" type="slidenum">
              <a:rPr lang="en-US">
                <a:solidFill>
                  <a:prstClr val="black"/>
                </a:solidFill>
                <a:latin typeface="Calibri" panose="020F0502020204030204"/>
              </a:rPr>
              <a:pPr defTabSz="939363">
                <a:defRPr/>
              </a:pPr>
              <a:t>23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32797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9363">
              <a:defRPr/>
            </a:pPr>
            <a:fld id="{AD291E6D-DC1C-44BC-A81E-081DA0062B93}" type="slidenum">
              <a:rPr lang="en-US">
                <a:solidFill>
                  <a:prstClr val="black"/>
                </a:solidFill>
                <a:latin typeface="Calibri" panose="020F0502020204030204"/>
              </a:rPr>
              <a:pPr defTabSz="939363">
                <a:defRPr/>
              </a:pPr>
              <a:t>24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24718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33"/>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823E-3F1A-4E60-874D-52E45127EF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878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16"/>
              </a:spcBef>
              <a:spcAft>
                <a:spcPts val="1849"/>
              </a:spcAft>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26</a:t>
            </a:fld>
            <a:endParaRPr lang="en-US" dirty="0"/>
          </a:p>
        </p:txBody>
      </p:sp>
    </p:spTree>
    <p:extLst>
      <p:ext uri="{BB962C8B-B14F-4D97-AF65-F5344CB8AC3E}">
        <p14:creationId xmlns:p14="http://schemas.microsoft.com/office/powerpoint/2010/main" val="4140880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16"/>
              </a:spcBef>
              <a:spcAft>
                <a:spcPts val="1849"/>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27</a:t>
            </a:fld>
            <a:endParaRPr lang="en-US" dirty="0"/>
          </a:p>
        </p:txBody>
      </p:sp>
    </p:spTree>
    <p:extLst>
      <p:ext uri="{BB962C8B-B14F-4D97-AF65-F5344CB8AC3E}">
        <p14:creationId xmlns:p14="http://schemas.microsoft.com/office/powerpoint/2010/main" val="3858665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28</a:t>
            </a:fld>
            <a:endParaRPr lang="en-US" dirty="0"/>
          </a:p>
        </p:txBody>
      </p:sp>
    </p:spTree>
    <p:extLst>
      <p:ext uri="{BB962C8B-B14F-4D97-AF65-F5344CB8AC3E}">
        <p14:creationId xmlns:p14="http://schemas.microsoft.com/office/powerpoint/2010/main" val="605751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047" marR="5219">
              <a:spcAft>
                <a:spcPts val="2466"/>
              </a:spcAft>
            </a:pPr>
            <a:endParaRPr lang="en-US" dirty="0"/>
          </a:p>
        </p:txBody>
      </p:sp>
      <p:sp>
        <p:nvSpPr>
          <p:cNvPr id="4" name="Slide Number Placeholder 3"/>
          <p:cNvSpPr>
            <a:spLocks noGrp="1"/>
          </p:cNvSpPr>
          <p:nvPr>
            <p:ph type="sldNum" sz="quarter" idx="5"/>
          </p:nvPr>
        </p:nvSpPr>
        <p:spPr/>
        <p:txBody>
          <a:bodyPr/>
          <a:lstStyle/>
          <a:p>
            <a:fld id="{3006823E-3F1A-4E60-874D-52E45127EF9C}" type="slidenum">
              <a:rPr lang="en-US" smtClean="0"/>
              <a:t>29</a:t>
            </a:fld>
            <a:endParaRPr lang="en-US" dirty="0"/>
          </a:p>
        </p:txBody>
      </p:sp>
    </p:spTree>
    <p:extLst>
      <p:ext uri="{BB962C8B-B14F-4D97-AF65-F5344CB8AC3E}">
        <p14:creationId xmlns:p14="http://schemas.microsoft.com/office/powerpoint/2010/main" val="230852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1200"/>
              </a:spcBef>
              <a:spcAft>
                <a:spcPts val="800"/>
              </a:spcAft>
            </a:pPr>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3</a:t>
            </a:fld>
            <a:endParaRPr lang="en-US" dirty="0"/>
          </a:p>
        </p:txBody>
      </p:sp>
    </p:spTree>
    <p:extLst>
      <p:ext uri="{BB962C8B-B14F-4D97-AF65-F5344CB8AC3E}">
        <p14:creationId xmlns:p14="http://schemas.microsoft.com/office/powerpoint/2010/main" val="3451366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30</a:t>
            </a:fld>
            <a:endParaRPr lang="en-US" dirty="0"/>
          </a:p>
        </p:txBody>
      </p:sp>
    </p:spTree>
    <p:extLst>
      <p:ext uri="{BB962C8B-B14F-4D97-AF65-F5344CB8AC3E}">
        <p14:creationId xmlns:p14="http://schemas.microsoft.com/office/powerpoint/2010/main" val="3708941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31</a:t>
            </a:fld>
            <a:endParaRPr lang="en-US" dirty="0"/>
          </a:p>
        </p:txBody>
      </p:sp>
    </p:spTree>
    <p:extLst>
      <p:ext uri="{BB962C8B-B14F-4D97-AF65-F5344CB8AC3E}">
        <p14:creationId xmlns:p14="http://schemas.microsoft.com/office/powerpoint/2010/main" val="1447267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8BE6FA-02FD-4F20-B860-F4EE55F7B8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279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8BE6FA-02FD-4F20-B860-F4EE55F7B8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445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34</a:t>
            </a:fld>
            <a:endParaRPr lang="en-US" dirty="0"/>
          </a:p>
        </p:txBody>
      </p:sp>
    </p:spTree>
    <p:extLst>
      <p:ext uri="{BB962C8B-B14F-4D97-AF65-F5344CB8AC3E}">
        <p14:creationId xmlns:p14="http://schemas.microsoft.com/office/powerpoint/2010/main" val="1473561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endParaRPr lang="en-US" sz="1100" b="0" i="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D291E6D-DC1C-44BC-A81E-081DA0062B93}" type="slidenum">
              <a:rPr lang="en-US" smtClean="0"/>
              <a:t>35</a:t>
            </a:fld>
            <a:endParaRPr lang="en-US" dirty="0"/>
          </a:p>
        </p:txBody>
      </p:sp>
    </p:spTree>
    <p:extLst>
      <p:ext uri="{BB962C8B-B14F-4D97-AF65-F5344CB8AC3E}">
        <p14:creationId xmlns:p14="http://schemas.microsoft.com/office/powerpoint/2010/main" val="110355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36</a:t>
            </a:fld>
            <a:endParaRPr lang="en-US" dirty="0"/>
          </a:p>
        </p:txBody>
      </p:sp>
    </p:spTree>
    <p:extLst>
      <p:ext uri="{BB962C8B-B14F-4D97-AF65-F5344CB8AC3E}">
        <p14:creationId xmlns:p14="http://schemas.microsoft.com/office/powerpoint/2010/main" val="4164694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37</a:t>
            </a:fld>
            <a:endParaRPr lang="en-US" dirty="0"/>
          </a:p>
        </p:txBody>
      </p:sp>
    </p:spTree>
    <p:extLst>
      <p:ext uri="{BB962C8B-B14F-4D97-AF65-F5344CB8AC3E}">
        <p14:creationId xmlns:p14="http://schemas.microsoft.com/office/powerpoint/2010/main" val="1057706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18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38</a:t>
            </a:fld>
            <a:endParaRPr lang="en-US" dirty="0"/>
          </a:p>
        </p:txBody>
      </p:sp>
    </p:spTree>
    <p:extLst>
      <p:ext uri="{BB962C8B-B14F-4D97-AF65-F5344CB8AC3E}">
        <p14:creationId xmlns:p14="http://schemas.microsoft.com/office/powerpoint/2010/main" val="3858665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39</a:t>
            </a:fld>
            <a:endParaRPr lang="en-US" dirty="0"/>
          </a:p>
        </p:txBody>
      </p:sp>
    </p:spTree>
    <p:extLst>
      <p:ext uri="{BB962C8B-B14F-4D97-AF65-F5344CB8AC3E}">
        <p14:creationId xmlns:p14="http://schemas.microsoft.com/office/powerpoint/2010/main" val="26826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4</a:t>
            </a:fld>
            <a:endParaRPr lang="en-US" dirty="0"/>
          </a:p>
        </p:txBody>
      </p:sp>
    </p:spTree>
    <p:extLst>
      <p:ext uri="{BB962C8B-B14F-4D97-AF65-F5344CB8AC3E}">
        <p14:creationId xmlns:p14="http://schemas.microsoft.com/office/powerpoint/2010/main" val="719356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792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41</a:t>
            </a:fld>
            <a:endParaRPr lang="en-US" dirty="0"/>
          </a:p>
        </p:txBody>
      </p:sp>
    </p:spTree>
    <p:extLst>
      <p:ext uri="{BB962C8B-B14F-4D97-AF65-F5344CB8AC3E}">
        <p14:creationId xmlns:p14="http://schemas.microsoft.com/office/powerpoint/2010/main" val="201020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7AE095-82E2-1445-BF41-146BFA823A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816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45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89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81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046BC5A-B792-4E90-B9D6-894B06249B7F}" type="slidenum">
              <a:rPr lang="en-US" smtClean="0"/>
              <a:t>6</a:t>
            </a:fld>
            <a:endParaRPr lang="en-US" dirty="0"/>
          </a:p>
        </p:txBody>
      </p:sp>
    </p:spTree>
    <p:extLst>
      <p:ext uri="{BB962C8B-B14F-4D97-AF65-F5344CB8AC3E}">
        <p14:creationId xmlns:p14="http://schemas.microsoft.com/office/powerpoint/2010/main" val="10326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792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D26E5C-3284-40BA-A774-BBE93381DA3C}" type="slidenum">
              <a:rPr lang="en-US" smtClean="0"/>
              <a:t>8</a:t>
            </a:fld>
            <a:endParaRPr lang="en-US" dirty="0"/>
          </a:p>
        </p:txBody>
      </p:sp>
    </p:spTree>
    <p:extLst>
      <p:ext uri="{BB962C8B-B14F-4D97-AF65-F5344CB8AC3E}">
        <p14:creationId xmlns:p14="http://schemas.microsoft.com/office/powerpoint/2010/main" val="3616772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9</a:t>
            </a:fld>
            <a:endParaRPr lang="en-US" dirty="0"/>
          </a:p>
        </p:txBody>
      </p:sp>
    </p:spTree>
    <p:extLst>
      <p:ext uri="{BB962C8B-B14F-4D97-AF65-F5344CB8AC3E}">
        <p14:creationId xmlns:p14="http://schemas.microsoft.com/office/powerpoint/2010/main" val="2943557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24.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110718" y="457200"/>
            <a:ext cx="7644402" cy="3235959"/>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107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271781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3695242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2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2168" y="-20320"/>
            <a:ext cx="12189832" cy="6263640"/>
          </a:xfrm>
          <a:prstGeom prst="rect">
            <a:avLst/>
          </a:prstGeom>
        </p:spPr>
      </p:pic>
      <p:sp>
        <p:nvSpPr>
          <p:cNvPr id="8" name="Rectangle 7"/>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835538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332435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One</a:t>
            </a:r>
          </a:p>
          <a:p>
            <a:pPr lvl="1"/>
            <a:r>
              <a:rPr lang="en-US" dirty="0"/>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p:cNvSpPr>
            <a:spLocks noGrp="1"/>
          </p:cNvSpPr>
          <p:nvPr>
            <p:ph sz="half" idx="14" hasCustomPrompt="1"/>
          </p:nvPr>
        </p:nvSpPr>
        <p:spPr>
          <a:xfrm>
            <a:off x="8382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4" name="Content Placeholder 2"/>
          <p:cNvSpPr>
            <a:spLocks noGrp="1"/>
          </p:cNvSpPr>
          <p:nvPr>
            <p:ph sz="half" idx="15" hasCustomPrompt="1"/>
          </p:nvPr>
        </p:nvSpPr>
        <p:spPr>
          <a:xfrm>
            <a:off x="44704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Two</a:t>
            </a:r>
          </a:p>
          <a:p>
            <a:pPr lvl="1"/>
            <a:r>
              <a:rPr lang="en-US" dirty="0"/>
              <a:t>Subheading</a:t>
            </a:r>
          </a:p>
        </p:txBody>
      </p:sp>
      <p:sp>
        <p:nvSpPr>
          <p:cNvPr id="15" name="Content Placeholder 2"/>
          <p:cNvSpPr>
            <a:spLocks noGrp="1"/>
          </p:cNvSpPr>
          <p:nvPr>
            <p:ph sz="half" idx="16" hasCustomPrompt="1"/>
          </p:nvPr>
        </p:nvSpPr>
        <p:spPr>
          <a:xfrm>
            <a:off x="44704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6" name="Content Placeholder 2"/>
          <p:cNvSpPr>
            <a:spLocks noGrp="1"/>
          </p:cNvSpPr>
          <p:nvPr>
            <p:ph sz="half" idx="17" hasCustomPrompt="1"/>
          </p:nvPr>
        </p:nvSpPr>
        <p:spPr>
          <a:xfrm>
            <a:off x="808736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Three</a:t>
            </a:r>
          </a:p>
          <a:p>
            <a:pPr lvl="1"/>
            <a:r>
              <a:rPr lang="en-US" dirty="0"/>
              <a:t>Subheading</a:t>
            </a:r>
          </a:p>
        </p:txBody>
      </p:sp>
      <p:sp>
        <p:nvSpPr>
          <p:cNvPr id="17" name="Content Placeholder 2"/>
          <p:cNvSpPr>
            <a:spLocks noGrp="1"/>
          </p:cNvSpPr>
          <p:nvPr>
            <p:ph sz="half" idx="18" hasCustomPrompt="1"/>
          </p:nvPr>
        </p:nvSpPr>
        <p:spPr>
          <a:xfrm>
            <a:off x="808736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6332996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3978801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2964392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704" y="10160"/>
            <a:ext cx="12189832" cy="62382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Statement</a:t>
            </a:r>
          </a:p>
          <a:p>
            <a:pPr lvl="1"/>
            <a:r>
              <a:rPr lang="en-US" dirty="0"/>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Statement</a:t>
            </a:r>
          </a:p>
          <a:p>
            <a:pPr lvl="1"/>
            <a:r>
              <a:rPr lang="en-US" dirty="0"/>
              <a:t>Subheading</a:t>
            </a:r>
          </a:p>
        </p:txBody>
      </p:sp>
      <p:sp>
        <p:nvSpPr>
          <p:cNvPr id="15" name="Content Placeholder 2"/>
          <p:cNvSpPr>
            <a:spLocks noGrp="1"/>
          </p:cNvSpPr>
          <p:nvPr>
            <p:ph sz="half" idx="16" hasCustomPrompt="1"/>
          </p:nvPr>
        </p:nvSpPr>
        <p:spPr>
          <a:xfrm>
            <a:off x="4328160" y="1805940"/>
            <a:ext cx="70256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6" name="Content Placeholder 2"/>
          <p:cNvSpPr>
            <a:spLocks noGrp="1"/>
          </p:cNvSpPr>
          <p:nvPr>
            <p:ph sz="half" idx="17" hasCustomPrompt="1"/>
          </p:nvPr>
        </p:nvSpPr>
        <p:spPr>
          <a:xfrm>
            <a:off x="4328160" y="4152900"/>
            <a:ext cx="702564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108717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8" b="-1"/>
          <a:stretch/>
        </p:blipFill>
        <p:spPr>
          <a:xfrm>
            <a:off x="8704" y="0"/>
            <a:ext cx="12189832" cy="624840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Statement</a:t>
            </a:r>
          </a:p>
          <a:p>
            <a:pPr lvl="1"/>
            <a:r>
              <a:rPr lang="en-US" dirty="0"/>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Statement</a:t>
            </a:r>
          </a:p>
          <a:p>
            <a:pPr lvl="1"/>
            <a:r>
              <a:rPr lang="en-US" dirty="0"/>
              <a:t>Subheading</a:t>
            </a:r>
          </a:p>
        </p:txBody>
      </p:sp>
      <p:sp>
        <p:nvSpPr>
          <p:cNvPr id="15" name="Content Placeholder 2"/>
          <p:cNvSpPr>
            <a:spLocks noGrp="1"/>
          </p:cNvSpPr>
          <p:nvPr>
            <p:ph sz="half" idx="16" hasCustomPrompt="1"/>
          </p:nvPr>
        </p:nvSpPr>
        <p:spPr>
          <a:xfrm>
            <a:off x="4353560" y="1805940"/>
            <a:ext cx="3550920" cy="2080260"/>
          </a:xfrm>
        </p:spPr>
        <p:txBody>
          <a:bodyPr>
            <a:normAutofit/>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image here</a:t>
            </a:r>
          </a:p>
        </p:txBody>
      </p:sp>
      <p:sp>
        <p:nvSpPr>
          <p:cNvPr id="16" name="Content Placeholder 2"/>
          <p:cNvSpPr>
            <a:spLocks noGrp="1"/>
          </p:cNvSpPr>
          <p:nvPr>
            <p:ph sz="half" idx="17" hasCustomPrompt="1"/>
          </p:nvPr>
        </p:nvSpPr>
        <p:spPr>
          <a:xfrm>
            <a:off x="4353560" y="4152900"/>
            <a:ext cx="355092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13" name="Content Placeholder 2"/>
          <p:cNvSpPr>
            <a:spLocks noGrp="1"/>
          </p:cNvSpPr>
          <p:nvPr>
            <p:ph sz="half" idx="18" hasCustomPrompt="1"/>
          </p:nvPr>
        </p:nvSpPr>
        <p:spPr>
          <a:xfrm>
            <a:off x="8115300" y="1805940"/>
            <a:ext cx="323850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7" name="Content Placeholder 2"/>
          <p:cNvSpPr>
            <a:spLocks noGrp="1"/>
          </p:cNvSpPr>
          <p:nvPr>
            <p:ph sz="half" idx="19" hasCustomPrompt="1"/>
          </p:nvPr>
        </p:nvSpPr>
        <p:spPr>
          <a:xfrm>
            <a:off x="8115300" y="4152900"/>
            <a:ext cx="323850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07320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170809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77193004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dirty="0"/>
              <a:t>Grids can save time in the decision making process and bring structure to your slides. Click to edit…</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49039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8982316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dirty="0"/>
              <a:t>Full screen image with text overlay…</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6317762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dirty="0"/>
              <a:t>Grids can save time in the decision making process and bring structure to your slides. Click to edit…</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9314893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dirty="0"/>
              <a:t>Grids can save time in the decision making process and bring structure to your slides. Click to edit…</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55261292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dirty="0"/>
              <a:t>Grids can save time in the decision making process and bring structure to your slides. Click to edit…</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16212051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dirty="0"/>
              <a:t>Grids can save time in the decision making process and bring structure to your slides. Click to edit…</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7813515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115300" y="-1"/>
            <a:ext cx="4076700" cy="617537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194606"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85244672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sp>
        <p:nvSpPr>
          <p:cNvPr id="16" name="Rectangle 15"/>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5" name="Content Placeholder 2"/>
          <p:cNvSpPr>
            <a:spLocks noGrp="1"/>
          </p:cNvSpPr>
          <p:nvPr>
            <p:ph sz="half" idx="16" hasCustomPrompt="1"/>
          </p:nvPr>
        </p:nvSpPr>
        <p:spPr>
          <a:xfrm>
            <a:off x="495301" y="1896642"/>
            <a:ext cx="11315700" cy="405807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21" name="Title 1"/>
          <p:cNvSpPr>
            <a:spLocks noGrp="1"/>
          </p:cNvSpPr>
          <p:nvPr>
            <p:ph type="title"/>
          </p:nvPr>
        </p:nvSpPr>
        <p:spPr>
          <a:xfrm>
            <a:off x="495300" y="365125"/>
            <a:ext cx="11315700" cy="1189355"/>
          </a:xfrm>
        </p:spPr>
        <p:txBody>
          <a:bodyPr>
            <a:normAutofit/>
          </a:bodyPr>
          <a:lstStyle>
            <a:lvl1pPr algn="l">
              <a:defRPr sz="4400" b="1">
                <a:solidFill>
                  <a:schemeClr val="bg1"/>
                </a:solidFill>
              </a:defRPr>
            </a:lvl1pPr>
          </a:lstStyle>
          <a:p>
            <a:r>
              <a:rPr lang="en-US" dirty="0"/>
              <a:t>Click to edit Master 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783634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7" name="Picture 16"/>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4843961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162B6EE7-E4BC-44C6-AF3E-723DC06DF2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8286133" y="-1"/>
            <a:ext cx="3905865" cy="3964615"/>
          </a:xfrm>
          <a:prstGeom prst="rect">
            <a:avLst/>
          </a:prstGeom>
        </p:spPr>
      </p:pic>
      <p:sp>
        <p:nvSpPr>
          <p:cNvPr id="10" name="Title 1">
            <a:extLst>
              <a:ext uri="{FF2B5EF4-FFF2-40B4-BE49-F238E27FC236}">
                <a16:creationId xmlns:a16="http://schemas.microsoft.com/office/drawing/2014/main" id="{687EC63E-7143-46C4-878D-2C06BBE860BE}"/>
              </a:ext>
            </a:extLst>
          </p:cNvPr>
          <p:cNvSpPr>
            <a:spLocks noGrp="1"/>
          </p:cNvSpPr>
          <p:nvPr>
            <p:ph type="title" hasCustomPrompt="1"/>
          </p:nvPr>
        </p:nvSpPr>
        <p:spPr>
          <a:xfrm>
            <a:off x="838200" y="536575"/>
            <a:ext cx="10515600" cy="682625"/>
          </a:xfrm>
        </p:spPr>
        <p:txBody>
          <a:bodyPr/>
          <a:lstStyle>
            <a:lvl1pPr>
              <a:defRPr>
                <a:solidFill>
                  <a:schemeClr val="accent5"/>
                </a:solidFill>
                <a:latin typeface="Raleway" panose="020B0503030101060003" pitchFamily="34" charset="0"/>
              </a:defRPr>
            </a:lvl1pPr>
          </a:lstStyle>
          <a:p>
            <a:r>
              <a:rPr lang="en-US" dirty="0"/>
              <a:t>SLIDE TITLE</a:t>
            </a:r>
          </a:p>
        </p:txBody>
      </p:sp>
      <p:sp>
        <p:nvSpPr>
          <p:cNvPr id="13" name="Picture Placeholder 12">
            <a:extLst>
              <a:ext uri="{FF2B5EF4-FFF2-40B4-BE49-F238E27FC236}">
                <a16:creationId xmlns:a16="http://schemas.microsoft.com/office/drawing/2014/main" id="{3162935B-11F2-41A8-A62F-A94B7B1B65B9}"/>
              </a:ext>
            </a:extLst>
          </p:cNvPr>
          <p:cNvSpPr>
            <a:spLocks noGrp="1"/>
          </p:cNvSpPr>
          <p:nvPr>
            <p:ph type="pic" sz="quarter" idx="13"/>
          </p:nvPr>
        </p:nvSpPr>
        <p:spPr>
          <a:xfrm>
            <a:off x="6117431" y="1470025"/>
            <a:ext cx="4986337" cy="2983980"/>
          </a:xfrm>
        </p:spPr>
        <p:txBody>
          <a:bodyPr/>
          <a:lstStyle/>
          <a:p>
            <a:endParaRPr lang="en-US" dirty="0"/>
          </a:p>
        </p:txBody>
      </p:sp>
      <p:sp>
        <p:nvSpPr>
          <p:cNvPr id="14" name="Picture Placeholder 12">
            <a:extLst>
              <a:ext uri="{FF2B5EF4-FFF2-40B4-BE49-F238E27FC236}">
                <a16:creationId xmlns:a16="http://schemas.microsoft.com/office/drawing/2014/main" id="{6EDBE823-0DAA-4ECC-9D7C-70DB112091B0}"/>
              </a:ext>
            </a:extLst>
          </p:cNvPr>
          <p:cNvSpPr>
            <a:spLocks noGrp="1"/>
          </p:cNvSpPr>
          <p:nvPr>
            <p:ph type="pic" sz="quarter" idx="14"/>
          </p:nvPr>
        </p:nvSpPr>
        <p:spPr>
          <a:xfrm>
            <a:off x="838201" y="1470025"/>
            <a:ext cx="4986337" cy="2983982"/>
          </a:xfrm>
        </p:spPr>
        <p:txBody>
          <a:bodyPr/>
          <a:lstStyle/>
          <a:p>
            <a:endParaRPr lang="en-US" dirty="0"/>
          </a:p>
        </p:txBody>
      </p:sp>
      <p:sp>
        <p:nvSpPr>
          <p:cNvPr id="15" name="Text Placeholder 2">
            <a:extLst>
              <a:ext uri="{FF2B5EF4-FFF2-40B4-BE49-F238E27FC236}">
                <a16:creationId xmlns:a16="http://schemas.microsoft.com/office/drawing/2014/main" id="{53E1BF06-F785-4CE1-9D3B-E814EABCCB07}"/>
              </a:ext>
            </a:extLst>
          </p:cNvPr>
          <p:cNvSpPr>
            <a:spLocks noGrp="1"/>
          </p:cNvSpPr>
          <p:nvPr>
            <p:ph type="body" idx="1" hasCustomPrompt="1"/>
          </p:nvPr>
        </p:nvSpPr>
        <p:spPr>
          <a:xfrm>
            <a:off x="838201" y="4566686"/>
            <a:ext cx="4986336" cy="642107"/>
          </a:xfrm>
        </p:spPr>
        <p:txBody>
          <a:bodyPr anchor="b"/>
          <a:lstStyle>
            <a:lvl1pPr marL="0" indent="0">
              <a:buNone/>
              <a:defRPr sz="2400" b="1">
                <a:solidFill>
                  <a:schemeClr val="accent5"/>
                </a:solidFill>
                <a:latin typeface="Raleway" panose="020B05030301010600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z="2400" dirty="0"/>
              <a:t>TITLE</a:t>
            </a:r>
            <a:endParaRPr lang="en-US" dirty="0"/>
          </a:p>
        </p:txBody>
      </p:sp>
      <p:sp>
        <p:nvSpPr>
          <p:cNvPr id="19" name="Content Placeholder 2">
            <a:extLst>
              <a:ext uri="{FF2B5EF4-FFF2-40B4-BE49-F238E27FC236}">
                <a16:creationId xmlns:a16="http://schemas.microsoft.com/office/drawing/2014/main" id="{56C33072-B198-4FB4-AC6F-E2D623E35474}"/>
              </a:ext>
            </a:extLst>
          </p:cNvPr>
          <p:cNvSpPr>
            <a:spLocks noGrp="1"/>
          </p:cNvSpPr>
          <p:nvPr>
            <p:ph idx="15"/>
          </p:nvPr>
        </p:nvSpPr>
        <p:spPr>
          <a:xfrm>
            <a:off x="838200" y="5444770"/>
            <a:ext cx="4986337" cy="682625"/>
          </a:xfrm>
        </p:spPr>
        <p:txBody>
          <a:bodyPr>
            <a:noAutofit/>
          </a:bodyPr>
          <a:lstStyle>
            <a:lvl1pPr marL="0" indent="0" algn="l">
              <a:buNone/>
              <a:defRPr sz="2000">
                <a:solidFill>
                  <a:schemeClr val="accent5"/>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rgbClr val="00446A"/>
                </a:solidFill>
              </a:defRPr>
            </a:lvl2pPr>
            <a:lvl3pPr marL="914400" indent="0">
              <a:buNone/>
              <a:defRPr>
                <a:solidFill>
                  <a:srgbClr val="FFC000"/>
                </a:solidFill>
              </a:defRPr>
            </a:lvl3pPr>
            <a:lvl4pPr marL="1371600" indent="0">
              <a:buNone/>
              <a:defRPr>
                <a:solidFill>
                  <a:schemeClr val="accent6"/>
                </a:solidFill>
              </a:defRPr>
            </a:lvl4pPr>
            <a:lvl5pPr marL="1828800" indent="0">
              <a:buNone/>
              <a:defRPr>
                <a:solidFill>
                  <a:schemeClr val="tx1">
                    <a:lumMod val="75000"/>
                    <a:lumOff val="25000"/>
                  </a:schemeClr>
                </a:solidFill>
              </a:defRPr>
            </a:lvl5pPr>
          </a:lstStyle>
          <a:p>
            <a:pPr lvl="0"/>
            <a:r>
              <a:rPr lang="en-US" dirty="0"/>
              <a:t>Click to edit Master text styles</a:t>
            </a:r>
          </a:p>
        </p:txBody>
      </p:sp>
      <p:sp>
        <p:nvSpPr>
          <p:cNvPr id="20" name="Content Placeholder 2">
            <a:extLst>
              <a:ext uri="{FF2B5EF4-FFF2-40B4-BE49-F238E27FC236}">
                <a16:creationId xmlns:a16="http://schemas.microsoft.com/office/drawing/2014/main" id="{076A7852-031C-436B-9AAF-1CAE5B0C6633}"/>
              </a:ext>
            </a:extLst>
          </p:cNvPr>
          <p:cNvSpPr>
            <a:spLocks noGrp="1"/>
          </p:cNvSpPr>
          <p:nvPr>
            <p:ph idx="16"/>
          </p:nvPr>
        </p:nvSpPr>
        <p:spPr>
          <a:xfrm>
            <a:off x="6117431" y="5481197"/>
            <a:ext cx="4986337" cy="682625"/>
          </a:xfrm>
        </p:spPr>
        <p:txBody>
          <a:bodyPr>
            <a:noAutofit/>
          </a:bodyPr>
          <a:lstStyle>
            <a:lvl1pPr marL="0" indent="0" algn="l">
              <a:buNone/>
              <a:defRPr sz="2000">
                <a:solidFill>
                  <a:schemeClr val="accent5"/>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rgbClr val="00446A"/>
                </a:solidFill>
              </a:defRPr>
            </a:lvl2pPr>
            <a:lvl3pPr marL="914400" indent="0">
              <a:buNone/>
              <a:defRPr>
                <a:solidFill>
                  <a:srgbClr val="FFC000"/>
                </a:solidFill>
              </a:defRPr>
            </a:lvl3pPr>
            <a:lvl4pPr marL="1371600" indent="0">
              <a:buNone/>
              <a:defRPr>
                <a:solidFill>
                  <a:schemeClr val="accent6"/>
                </a:solidFill>
              </a:defRPr>
            </a:lvl4pPr>
            <a:lvl5pPr marL="1828800" indent="0">
              <a:buNone/>
              <a:defRPr>
                <a:solidFill>
                  <a:schemeClr val="tx1">
                    <a:lumMod val="75000"/>
                    <a:lumOff val="25000"/>
                  </a:schemeClr>
                </a:solidFill>
              </a:defRPr>
            </a:lvl5pPr>
          </a:lstStyle>
          <a:p>
            <a:pPr lvl="0"/>
            <a:r>
              <a:rPr lang="en-US" dirty="0"/>
              <a:t>Click to edit Master text styles</a:t>
            </a:r>
          </a:p>
        </p:txBody>
      </p:sp>
      <p:sp>
        <p:nvSpPr>
          <p:cNvPr id="21" name="Text Placeholder 2">
            <a:extLst>
              <a:ext uri="{FF2B5EF4-FFF2-40B4-BE49-F238E27FC236}">
                <a16:creationId xmlns:a16="http://schemas.microsoft.com/office/drawing/2014/main" id="{D103ABB0-352E-422B-AA00-867629CC1822}"/>
              </a:ext>
            </a:extLst>
          </p:cNvPr>
          <p:cNvSpPr>
            <a:spLocks noGrp="1"/>
          </p:cNvSpPr>
          <p:nvPr>
            <p:ph type="body" idx="17" hasCustomPrompt="1"/>
          </p:nvPr>
        </p:nvSpPr>
        <p:spPr>
          <a:xfrm>
            <a:off x="6096000" y="4566686"/>
            <a:ext cx="4986336" cy="642107"/>
          </a:xfrm>
        </p:spPr>
        <p:txBody>
          <a:bodyPr anchor="b"/>
          <a:lstStyle>
            <a:lvl1pPr marL="0" indent="0">
              <a:buNone/>
              <a:defRPr sz="2400" b="1">
                <a:solidFill>
                  <a:schemeClr val="accent5"/>
                </a:solidFill>
                <a:latin typeface="Raleway" panose="020B05030301010600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z="2400" dirty="0"/>
              <a:t>TITLE</a:t>
            </a:r>
            <a:endParaRPr lang="en-US" dirty="0"/>
          </a:p>
        </p:txBody>
      </p:sp>
      <p:sp>
        <p:nvSpPr>
          <p:cNvPr id="2" name="Footer Placeholder 1">
            <a:extLst>
              <a:ext uri="{FF2B5EF4-FFF2-40B4-BE49-F238E27FC236}">
                <a16:creationId xmlns:a16="http://schemas.microsoft.com/office/drawing/2014/main" id="{34038CCD-A0ED-43BC-9C2A-5875C50A5E86}"/>
              </a:ext>
            </a:extLst>
          </p:cNvPr>
          <p:cNvSpPr>
            <a:spLocks noGrp="1"/>
          </p:cNvSpPr>
          <p:nvPr>
            <p:ph type="ftr" sz="quarter" idx="18"/>
          </p:nvPr>
        </p:nvSpPr>
        <p:spPr/>
        <p:txBody>
          <a:bodyPr/>
          <a:lstStyle/>
          <a:p>
            <a:r>
              <a:rPr lang="en-US" dirty="0"/>
              <a:t>NCTCOG Presentation</a:t>
            </a:r>
          </a:p>
        </p:txBody>
      </p:sp>
      <p:sp>
        <p:nvSpPr>
          <p:cNvPr id="3" name="Slide Number Placeholder 2">
            <a:extLst>
              <a:ext uri="{FF2B5EF4-FFF2-40B4-BE49-F238E27FC236}">
                <a16:creationId xmlns:a16="http://schemas.microsoft.com/office/drawing/2014/main" id="{62F5A829-3AB7-4F4C-9077-C7444E32D2DC}"/>
              </a:ext>
            </a:extLst>
          </p:cNvPr>
          <p:cNvSpPr>
            <a:spLocks noGrp="1"/>
          </p:cNvSpPr>
          <p:nvPr>
            <p:ph type="sldNum" sz="quarter" idx="19"/>
          </p:nvPr>
        </p:nvSpPr>
        <p:spPr/>
        <p:txBody>
          <a:bodyPr/>
          <a:lstStyle/>
          <a:p>
            <a:fld id="{F7B4771B-AE04-41F8-8441-EC7D184086A2}" type="slidenum">
              <a:rPr lang="en-US" smtClean="0"/>
              <a:pPr/>
              <a:t>‹#›</a:t>
            </a:fld>
            <a:endParaRPr lang="en-US" dirty="0"/>
          </a:p>
        </p:txBody>
      </p:sp>
    </p:spTree>
    <p:extLst>
      <p:ext uri="{BB962C8B-B14F-4D97-AF65-F5344CB8AC3E}">
        <p14:creationId xmlns:p14="http://schemas.microsoft.com/office/powerpoint/2010/main" val="297573905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08D3-79B8-4F13-B587-BAD4BD2EDCC6}"/>
              </a:ext>
            </a:extLst>
          </p:cNvPr>
          <p:cNvSpPr>
            <a:spLocks noGrp="1"/>
          </p:cNvSpPr>
          <p:nvPr>
            <p:ph type="title" hasCustomPrompt="1"/>
          </p:nvPr>
        </p:nvSpPr>
        <p:spPr>
          <a:xfrm>
            <a:off x="838200" y="536575"/>
            <a:ext cx="10515600" cy="682625"/>
          </a:xfrm>
        </p:spPr>
        <p:txBody>
          <a:bodyPr/>
          <a:lstStyle>
            <a:lvl1pPr>
              <a:defRPr>
                <a:solidFill>
                  <a:schemeClr val="bg1"/>
                </a:solidFill>
                <a:latin typeface="Raleway" panose="020B0503030101060003" pitchFamily="34" charset="0"/>
              </a:defRPr>
            </a:lvl1pPr>
          </a:lstStyle>
          <a:p>
            <a:r>
              <a:rPr lang="en-US" dirty="0"/>
              <a:t>SLIDE TITLE</a:t>
            </a:r>
          </a:p>
        </p:txBody>
      </p:sp>
      <p:sp>
        <p:nvSpPr>
          <p:cNvPr id="3" name="Content Placeholder 2">
            <a:extLst>
              <a:ext uri="{FF2B5EF4-FFF2-40B4-BE49-F238E27FC236}">
                <a16:creationId xmlns:a16="http://schemas.microsoft.com/office/drawing/2014/main" id="{8536B29B-8A2A-4803-8283-C6EF072CA88F}"/>
              </a:ext>
            </a:extLst>
          </p:cNvPr>
          <p:cNvSpPr>
            <a:spLocks noGrp="1"/>
          </p:cNvSpPr>
          <p:nvPr>
            <p:ph idx="1"/>
          </p:nvPr>
        </p:nvSpPr>
        <p:spPr>
          <a:xfrm>
            <a:off x="838200" y="2114052"/>
            <a:ext cx="10515600" cy="1456461"/>
          </a:xfrm>
        </p:spPr>
        <p:txBody>
          <a:bodyPr/>
          <a:lstStyle>
            <a:lvl1pPr marL="0" indent="0">
              <a:buNone/>
              <a:defRPr>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chemeClr val="accent1"/>
                </a:solidFill>
              </a:defRPr>
            </a:lvl2pPr>
            <a:lvl3pPr marL="914400" indent="0">
              <a:buNone/>
              <a:defRPr>
                <a:solidFill>
                  <a:srgbClr val="FFC000"/>
                </a:solidFill>
              </a:defRPr>
            </a:lvl3pPr>
            <a:lvl4pPr>
              <a:defRPr>
                <a:solidFill>
                  <a:schemeClr val="bg2">
                    <a:lumMod val="50000"/>
                  </a:schemeClr>
                </a:solidFill>
              </a:defRPr>
            </a:lvl4pPr>
            <a:lvl5pPr>
              <a:defRPr>
                <a:solidFill>
                  <a:schemeClr val="accent1"/>
                </a:solidFill>
              </a:defRPr>
            </a:lvl5pPr>
          </a:lstStyle>
          <a:p>
            <a:pPr lvl="0"/>
            <a:r>
              <a:rPr lang="en-US" dirty="0"/>
              <a:t>Click to edit Master text styles</a:t>
            </a:r>
          </a:p>
          <a:p>
            <a:pPr lvl="1"/>
            <a:r>
              <a:rPr lang="en-US" dirty="0"/>
              <a:t>Second level</a:t>
            </a:r>
          </a:p>
        </p:txBody>
      </p:sp>
      <p:sp>
        <p:nvSpPr>
          <p:cNvPr id="7" name="Content Placeholder 2">
            <a:extLst>
              <a:ext uri="{FF2B5EF4-FFF2-40B4-BE49-F238E27FC236}">
                <a16:creationId xmlns:a16="http://schemas.microsoft.com/office/drawing/2014/main" id="{53666ADF-4352-4DC6-AAB3-FFA789164D90}"/>
              </a:ext>
            </a:extLst>
          </p:cNvPr>
          <p:cNvSpPr>
            <a:spLocks noGrp="1"/>
          </p:cNvSpPr>
          <p:nvPr>
            <p:ph idx="13"/>
          </p:nvPr>
        </p:nvSpPr>
        <p:spPr>
          <a:xfrm>
            <a:off x="838200" y="4382634"/>
            <a:ext cx="10515600" cy="1456461"/>
          </a:xfrm>
        </p:spPr>
        <p:txBody>
          <a:bodyPr/>
          <a:lstStyle>
            <a:lvl1pPr marL="0" indent="0">
              <a:buNone/>
              <a:defRPr>
                <a:solidFill>
                  <a:schemeClr val="bg2"/>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chemeClr val="accent1"/>
                </a:solidFill>
              </a:defRPr>
            </a:lvl2pPr>
            <a:lvl3pPr marL="914400" indent="0">
              <a:buNone/>
              <a:defRPr>
                <a:solidFill>
                  <a:srgbClr val="FFC000"/>
                </a:solidFill>
              </a:defRPr>
            </a:lvl3pPr>
            <a:lvl4pPr>
              <a:defRPr>
                <a:solidFill>
                  <a:schemeClr val="bg2">
                    <a:lumMod val="50000"/>
                  </a:schemeClr>
                </a:solidFill>
              </a:defRPr>
            </a:lvl4pPr>
            <a:lvl5pPr>
              <a:defRPr>
                <a:solidFill>
                  <a:schemeClr val="accent1"/>
                </a:solidFill>
              </a:defRPr>
            </a:lvl5pPr>
          </a:lstStyle>
          <a:p>
            <a:pPr lvl="0"/>
            <a:r>
              <a:rPr lang="en-US" dirty="0"/>
              <a:t>Click to edit Master text styles</a:t>
            </a:r>
          </a:p>
          <a:p>
            <a:pPr lvl="1"/>
            <a:r>
              <a:rPr lang="en-US" dirty="0"/>
              <a:t>Second level</a:t>
            </a:r>
          </a:p>
        </p:txBody>
      </p:sp>
      <p:sp>
        <p:nvSpPr>
          <p:cNvPr id="10" name="Footer Placeholder 9">
            <a:extLst>
              <a:ext uri="{FF2B5EF4-FFF2-40B4-BE49-F238E27FC236}">
                <a16:creationId xmlns:a16="http://schemas.microsoft.com/office/drawing/2014/main" id="{B687AB43-29F4-4031-BEBE-CB014064AC45}"/>
              </a:ext>
            </a:extLst>
          </p:cNvPr>
          <p:cNvSpPr>
            <a:spLocks noGrp="1"/>
          </p:cNvSpPr>
          <p:nvPr>
            <p:ph type="ftr" sz="quarter" idx="14"/>
          </p:nvPr>
        </p:nvSpPr>
        <p:spPr/>
        <p:txBody>
          <a:bodyPr/>
          <a:lstStyle/>
          <a:p>
            <a:r>
              <a:rPr lang="en-US" dirty="0"/>
              <a:t>NCTCOG Presentation</a:t>
            </a:r>
          </a:p>
        </p:txBody>
      </p:sp>
      <p:sp>
        <p:nvSpPr>
          <p:cNvPr id="11" name="Slide Number Placeholder 10">
            <a:extLst>
              <a:ext uri="{FF2B5EF4-FFF2-40B4-BE49-F238E27FC236}">
                <a16:creationId xmlns:a16="http://schemas.microsoft.com/office/drawing/2014/main" id="{532FAC0E-BC73-4574-8AFE-D7A4E766B2B9}"/>
              </a:ext>
            </a:extLst>
          </p:cNvPr>
          <p:cNvSpPr>
            <a:spLocks noGrp="1"/>
          </p:cNvSpPr>
          <p:nvPr>
            <p:ph type="sldNum" sz="quarter" idx="15"/>
          </p:nvPr>
        </p:nvSpPr>
        <p:spPr/>
        <p:txBody>
          <a:bodyPr/>
          <a:lstStyle/>
          <a:p>
            <a:fld id="{F7B4771B-AE04-41F8-8441-EC7D184086A2}" type="slidenum">
              <a:rPr lang="en-US" smtClean="0"/>
              <a:pPr/>
              <a:t>‹#›</a:t>
            </a:fld>
            <a:endParaRPr lang="en-US" dirty="0"/>
          </a:p>
        </p:txBody>
      </p:sp>
    </p:spTree>
    <p:extLst>
      <p:ext uri="{BB962C8B-B14F-4D97-AF65-F5344CB8AC3E}">
        <p14:creationId xmlns:p14="http://schemas.microsoft.com/office/powerpoint/2010/main" val="381651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704" y="10160"/>
            <a:ext cx="12189832" cy="62382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28160" y="1805940"/>
            <a:ext cx="70256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4328160" y="4152900"/>
            <a:ext cx="702564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6080314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rgbClr val="0044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08D3-79B8-4F13-B587-BAD4BD2EDCC6}"/>
              </a:ext>
            </a:extLst>
          </p:cNvPr>
          <p:cNvSpPr>
            <a:spLocks noGrp="1"/>
          </p:cNvSpPr>
          <p:nvPr>
            <p:ph type="title" hasCustomPrompt="1"/>
          </p:nvPr>
        </p:nvSpPr>
        <p:spPr>
          <a:xfrm>
            <a:off x="838200" y="536575"/>
            <a:ext cx="10515600" cy="682625"/>
          </a:xfrm>
        </p:spPr>
        <p:txBody>
          <a:bodyPr/>
          <a:lstStyle>
            <a:lvl1pPr>
              <a:defRPr>
                <a:solidFill>
                  <a:schemeClr val="bg1"/>
                </a:solidFill>
                <a:latin typeface="Raleway" panose="020B0503030101060003" pitchFamily="34" charset="0"/>
              </a:defRPr>
            </a:lvl1pPr>
          </a:lstStyle>
          <a:p>
            <a:r>
              <a:rPr lang="en-US" dirty="0"/>
              <a:t>SLIDE TITLE</a:t>
            </a:r>
          </a:p>
        </p:txBody>
      </p:sp>
      <p:sp>
        <p:nvSpPr>
          <p:cNvPr id="3" name="Content Placeholder 2">
            <a:extLst>
              <a:ext uri="{FF2B5EF4-FFF2-40B4-BE49-F238E27FC236}">
                <a16:creationId xmlns:a16="http://schemas.microsoft.com/office/drawing/2014/main" id="{8536B29B-8A2A-4803-8283-C6EF072CA88F}"/>
              </a:ext>
            </a:extLst>
          </p:cNvPr>
          <p:cNvSpPr>
            <a:spLocks noGrp="1"/>
          </p:cNvSpPr>
          <p:nvPr>
            <p:ph idx="1"/>
          </p:nvPr>
        </p:nvSpPr>
        <p:spPr>
          <a:xfrm>
            <a:off x="838200" y="1617663"/>
            <a:ext cx="10515600" cy="4351338"/>
          </a:xfrm>
        </p:spPr>
        <p:txBody>
          <a:bodyPr/>
          <a:lstStyle>
            <a:lvl1pPr marL="0" indent="0">
              <a:buNone/>
              <a:defRPr>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chemeClr val="bg1"/>
                </a:solidFill>
              </a:defRPr>
            </a:lvl2pPr>
            <a:lvl3pPr marL="914400" indent="0">
              <a:buNone/>
              <a:defRPr>
                <a:solidFill>
                  <a:srgbClr val="FFC000"/>
                </a:solidFill>
              </a:defRPr>
            </a:lvl3pPr>
            <a:lvl4pPr marL="1371600" indent="0">
              <a:buNone/>
              <a:defRPr>
                <a:solidFill>
                  <a:schemeClr val="bg1"/>
                </a:solidFill>
              </a:defRPr>
            </a:lvl4pPr>
            <a:lvl5pPr marL="1828800" indent="0">
              <a:buNone/>
              <a:defRPr>
                <a:solidFill>
                  <a:srgbClr val="FFC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B6738789-F524-4828-BC27-9D4E4246A160}"/>
              </a:ext>
            </a:extLst>
          </p:cNvPr>
          <p:cNvSpPr>
            <a:spLocks noGrp="1"/>
          </p:cNvSpPr>
          <p:nvPr>
            <p:ph type="ftr" sz="quarter" idx="10"/>
          </p:nvPr>
        </p:nvSpPr>
        <p:spPr/>
        <p:txBody>
          <a:bodyPr/>
          <a:lstStyle/>
          <a:p>
            <a:r>
              <a:rPr lang="en-US" dirty="0"/>
              <a:t>NCTCOG Presentation</a:t>
            </a:r>
          </a:p>
        </p:txBody>
      </p:sp>
      <p:sp>
        <p:nvSpPr>
          <p:cNvPr id="7" name="Slide Number Placeholder 6">
            <a:extLst>
              <a:ext uri="{FF2B5EF4-FFF2-40B4-BE49-F238E27FC236}">
                <a16:creationId xmlns:a16="http://schemas.microsoft.com/office/drawing/2014/main" id="{D37AA331-D59D-4888-A008-D84E46F79BD3}"/>
              </a:ext>
            </a:extLst>
          </p:cNvPr>
          <p:cNvSpPr>
            <a:spLocks noGrp="1"/>
          </p:cNvSpPr>
          <p:nvPr>
            <p:ph type="sldNum" sz="quarter" idx="11"/>
          </p:nvPr>
        </p:nvSpPr>
        <p:spPr/>
        <p:txBody>
          <a:bodyPr/>
          <a:lstStyle/>
          <a:p>
            <a:fld id="{F7B4771B-AE04-41F8-8441-EC7D184086A2}" type="slidenum">
              <a:rPr lang="en-US" smtClean="0"/>
              <a:pPr/>
              <a:t>‹#›</a:t>
            </a:fld>
            <a:endParaRPr lang="en-US" dirty="0"/>
          </a:p>
        </p:txBody>
      </p:sp>
    </p:spTree>
    <p:extLst>
      <p:ext uri="{BB962C8B-B14F-4D97-AF65-F5344CB8AC3E}">
        <p14:creationId xmlns:p14="http://schemas.microsoft.com/office/powerpoint/2010/main" val="28031533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omparison">
    <p:bg>
      <p:bgPr>
        <a:solidFill>
          <a:srgbClr val="00446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E3DFB5-B955-4901-9566-48BB004998A6}"/>
              </a:ext>
            </a:extLst>
          </p:cNvPr>
          <p:cNvSpPr>
            <a:spLocks noGrp="1"/>
          </p:cNvSpPr>
          <p:nvPr>
            <p:ph type="body" idx="1" hasCustomPrompt="1"/>
          </p:nvPr>
        </p:nvSpPr>
        <p:spPr>
          <a:xfrm>
            <a:off x="839788" y="1681163"/>
            <a:ext cx="5157787" cy="823912"/>
          </a:xfrm>
        </p:spPr>
        <p:txBody>
          <a:bodyPr anchor="b"/>
          <a:lstStyle>
            <a:lvl1pPr marL="0" indent="0">
              <a:buNone/>
              <a:defRPr sz="2400" b="1">
                <a:solidFill>
                  <a:schemeClr val="bg1"/>
                </a:solidFill>
                <a:latin typeface="Raleway" panose="020B05030301010600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z="2400" dirty="0"/>
              <a:t>TITLE</a:t>
            </a:r>
            <a:endParaRPr lang="en-US" dirty="0"/>
          </a:p>
        </p:txBody>
      </p:sp>
      <p:sp>
        <p:nvSpPr>
          <p:cNvPr id="4" name="Content Placeholder 3">
            <a:extLst>
              <a:ext uri="{FF2B5EF4-FFF2-40B4-BE49-F238E27FC236}">
                <a16:creationId xmlns:a16="http://schemas.microsoft.com/office/drawing/2014/main" id="{D78AE0EC-A5E8-4A6B-8D36-BE7C8AAE865C}"/>
              </a:ext>
            </a:extLst>
          </p:cNvPr>
          <p:cNvSpPr>
            <a:spLocks noGrp="1"/>
          </p:cNvSpPr>
          <p:nvPr>
            <p:ph sz="half" idx="2"/>
          </p:nvPr>
        </p:nvSpPr>
        <p:spPr>
          <a:xfrm>
            <a:off x="839788" y="2505075"/>
            <a:ext cx="5157787" cy="3684588"/>
          </a:xfrm>
        </p:spPr>
        <p:txBody>
          <a:bodyPr/>
          <a:lstStyle>
            <a:lvl1pPr>
              <a:defRPr>
                <a:solidFill>
                  <a:schemeClr val="bg1"/>
                </a:solidFill>
                <a:latin typeface="Lato" panose="020F0502020204030203" pitchFamily="34" charset="0"/>
                <a:ea typeface="Lato" panose="020F0502020204030203" pitchFamily="34" charset="0"/>
                <a:cs typeface="Lato" panose="020F0502020204030203" pitchFamily="34" charset="0"/>
              </a:defRPr>
            </a:lvl1pPr>
            <a:lvl2pPr>
              <a:defRPr>
                <a:solidFill>
                  <a:srgbClr val="FFC000"/>
                </a:solidFill>
                <a:latin typeface="Lato" panose="020F0502020204030203" pitchFamily="34" charset="0"/>
                <a:ea typeface="Lato" panose="020F0502020204030203" pitchFamily="34" charset="0"/>
                <a:cs typeface="Lato" panose="020F0502020204030203" pitchFamily="34" charset="0"/>
              </a:defRPr>
            </a:lvl2pPr>
            <a:lvl3pPr>
              <a:defRPr>
                <a:solidFill>
                  <a:schemeClr val="bg1"/>
                </a:solidFill>
                <a:latin typeface="Lato" panose="020F0502020204030203" pitchFamily="34" charset="0"/>
                <a:ea typeface="Lato" panose="020F0502020204030203" pitchFamily="34" charset="0"/>
                <a:cs typeface="Lato" panose="020F0502020204030203" pitchFamily="34" charset="0"/>
              </a:defRPr>
            </a:lvl3pPr>
            <a:lvl4pPr>
              <a:defRPr>
                <a:solidFill>
                  <a:srgbClr val="FFC000"/>
                </a:solidFill>
                <a:latin typeface="Lato" panose="020F0502020204030203" pitchFamily="34" charset="0"/>
                <a:ea typeface="Lato" panose="020F0502020204030203" pitchFamily="34" charset="0"/>
                <a:cs typeface="Lato" panose="020F0502020204030203" pitchFamily="34" charset="0"/>
              </a:defRPr>
            </a:lvl4pPr>
            <a:lvl5pPr>
              <a:defRPr>
                <a:solidFill>
                  <a:schemeClr val="bg1"/>
                </a:solidFill>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F9974319-6B78-4AF7-AD9A-34505EE9616A}"/>
              </a:ext>
            </a:extLst>
          </p:cNvPr>
          <p:cNvSpPr>
            <a:spLocks noGrp="1"/>
          </p:cNvSpPr>
          <p:nvPr>
            <p:ph type="title" hasCustomPrompt="1"/>
          </p:nvPr>
        </p:nvSpPr>
        <p:spPr>
          <a:xfrm>
            <a:off x="838200" y="536575"/>
            <a:ext cx="10515600" cy="682625"/>
          </a:xfrm>
        </p:spPr>
        <p:txBody>
          <a:bodyPr/>
          <a:lstStyle>
            <a:lvl1pPr>
              <a:defRPr>
                <a:solidFill>
                  <a:schemeClr val="bg1"/>
                </a:solidFill>
                <a:latin typeface="Raleway" panose="020B0503030101060003" pitchFamily="34" charset="0"/>
              </a:defRPr>
            </a:lvl1pPr>
          </a:lstStyle>
          <a:p>
            <a:r>
              <a:rPr lang="en-US" dirty="0"/>
              <a:t>SLIDE TITLE</a:t>
            </a:r>
          </a:p>
        </p:txBody>
      </p:sp>
      <p:sp>
        <p:nvSpPr>
          <p:cNvPr id="11" name="Text Placeholder 2">
            <a:extLst>
              <a:ext uri="{FF2B5EF4-FFF2-40B4-BE49-F238E27FC236}">
                <a16:creationId xmlns:a16="http://schemas.microsoft.com/office/drawing/2014/main" id="{D06AB6AD-D29B-46D7-91CC-28DE4D430654}"/>
              </a:ext>
            </a:extLst>
          </p:cNvPr>
          <p:cNvSpPr>
            <a:spLocks noGrp="1"/>
          </p:cNvSpPr>
          <p:nvPr>
            <p:ph type="body" idx="13" hasCustomPrompt="1"/>
          </p:nvPr>
        </p:nvSpPr>
        <p:spPr>
          <a:xfrm>
            <a:off x="6172200" y="1681163"/>
            <a:ext cx="5157787" cy="823912"/>
          </a:xfrm>
        </p:spPr>
        <p:txBody>
          <a:bodyPr anchor="b"/>
          <a:lstStyle>
            <a:lvl1pPr marL="0" indent="0">
              <a:buNone/>
              <a:defRPr sz="2400" b="1">
                <a:solidFill>
                  <a:schemeClr val="bg1"/>
                </a:solidFill>
                <a:latin typeface="Raleway" panose="020B05030301010600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z="2400" dirty="0"/>
              <a:t>TITLE</a:t>
            </a:r>
            <a:endParaRPr lang="en-US" dirty="0"/>
          </a:p>
        </p:txBody>
      </p:sp>
      <p:sp>
        <p:nvSpPr>
          <p:cNvPr id="13" name="Content Placeholder 3">
            <a:extLst>
              <a:ext uri="{FF2B5EF4-FFF2-40B4-BE49-F238E27FC236}">
                <a16:creationId xmlns:a16="http://schemas.microsoft.com/office/drawing/2014/main" id="{119B9576-44FA-4D80-832E-09B96022F1CD}"/>
              </a:ext>
            </a:extLst>
          </p:cNvPr>
          <p:cNvSpPr>
            <a:spLocks noGrp="1"/>
          </p:cNvSpPr>
          <p:nvPr>
            <p:ph sz="half" idx="14"/>
          </p:nvPr>
        </p:nvSpPr>
        <p:spPr>
          <a:xfrm>
            <a:off x="6172199" y="2505075"/>
            <a:ext cx="5157787" cy="3684588"/>
          </a:xfrm>
        </p:spPr>
        <p:txBody>
          <a:bodyPr/>
          <a:lstStyle>
            <a:lvl1pPr>
              <a:defRPr>
                <a:solidFill>
                  <a:schemeClr val="bg1"/>
                </a:solidFill>
                <a:latin typeface="Lato" panose="020F0502020204030203" pitchFamily="34" charset="0"/>
                <a:ea typeface="Lato" panose="020F0502020204030203" pitchFamily="34" charset="0"/>
                <a:cs typeface="Lato" panose="020F0502020204030203" pitchFamily="34" charset="0"/>
              </a:defRPr>
            </a:lvl1pPr>
            <a:lvl2pPr>
              <a:defRPr>
                <a:solidFill>
                  <a:srgbClr val="FFC000"/>
                </a:solidFill>
                <a:latin typeface="Lato" panose="020F0502020204030203" pitchFamily="34" charset="0"/>
                <a:ea typeface="Lato" panose="020F0502020204030203" pitchFamily="34" charset="0"/>
                <a:cs typeface="Lato" panose="020F0502020204030203" pitchFamily="34" charset="0"/>
              </a:defRPr>
            </a:lvl2pPr>
            <a:lvl3pPr>
              <a:defRPr>
                <a:solidFill>
                  <a:schemeClr val="bg1"/>
                </a:solidFill>
                <a:latin typeface="Lato" panose="020F0502020204030203" pitchFamily="34" charset="0"/>
                <a:ea typeface="Lato" panose="020F0502020204030203" pitchFamily="34" charset="0"/>
                <a:cs typeface="Lato" panose="020F0502020204030203" pitchFamily="34" charset="0"/>
              </a:defRPr>
            </a:lvl3pPr>
            <a:lvl4pPr>
              <a:defRPr>
                <a:solidFill>
                  <a:srgbClr val="FFC000"/>
                </a:solidFill>
                <a:latin typeface="Lato" panose="020F0502020204030203" pitchFamily="34" charset="0"/>
                <a:ea typeface="Lato" panose="020F0502020204030203" pitchFamily="34" charset="0"/>
                <a:cs typeface="Lato" panose="020F0502020204030203" pitchFamily="34" charset="0"/>
              </a:defRPr>
            </a:lvl4pPr>
            <a:lvl5pPr>
              <a:defRPr>
                <a:solidFill>
                  <a:schemeClr val="bg1"/>
                </a:solidFill>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6" name="Straight Connector 15">
            <a:extLst>
              <a:ext uri="{FF2B5EF4-FFF2-40B4-BE49-F238E27FC236}">
                <a16:creationId xmlns:a16="http://schemas.microsoft.com/office/drawing/2014/main" id="{D32AF2BF-58AC-4B8A-A9F6-00A06A200822}"/>
              </a:ext>
            </a:extLst>
          </p:cNvPr>
          <p:cNvCxnSpPr/>
          <p:nvPr userDrawn="1"/>
        </p:nvCxnSpPr>
        <p:spPr>
          <a:xfrm>
            <a:off x="838200" y="6184900"/>
            <a:ext cx="10515600" cy="0"/>
          </a:xfrm>
          <a:prstGeom prst="line">
            <a:avLst/>
          </a:prstGeom>
        </p:spPr>
        <p:style>
          <a:lnRef idx="1">
            <a:schemeClr val="accent4"/>
          </a:lnRef>
          <a:fillRef idx="0">
            <a:schemeClr val="accent4"/>
          </a:fillRef>
          <a:effectRef idx="0">
            <a:schemeClr val="accent4"/>
          </a:effectRef>
          <a:fontRef idx="minor">
            <a:schemeClr val="tx1"/>
          </a:fontRef>
        </p:style>
      </p:cxnSp>
      <p:sp>
        <p:nvSpPr>
          <p:cNvPr id="2" name="Footer Placeholder 1">
            <a:extLst>
              <a:ext uri="{FF2B5EF4-FFF2-40B4-BE49-F238E27FC236}">
                <a16:creationId xmlns:a16="http://schemas.microsoft.com/office/drawing/2014/main" id="{EE0383DF-60EB-45B3-99B3-7BA142338F94}"/>
              </a:ext>
            </a:extLst>
          </p:cNvPr>
          <p:cNvSpPr>
            <a:spLocks noGrp="1"/>
          </p:cNvSpPr>
          <p:nvPr>
            <p:ph type="ftr" sz="quarter" idx="15"/>
          </p:nvPr>
        </p:nvSpPr>
        <p:spPr/>
        <p:txBody>
          <a:bodyPr/>
          <a:lstStyle/>
          <a:p>
            <a:r>
              <a:rPr lang="en-US" dirty="0"/>
              <a:t>NCTCOG Presentation</a:t>
            </a:r>
          </a:p>
        </p:txBody>
      </p:sp>
      <p:sp>
        <p:nvSpPr>
          <p:cNvPr id="5" name="Slide Number Placeholder 4">
            <a:extLst>
              <a:ext uri="{FF2B5EF4-FFF2-40B4-BE49-F238E27FC236}">
                <a16:creationId xmlns:a16="http://schemas.microsoft.com/office/drawing/2014/main" id="{868B4C3B-F137-4638-83C9-1BFA696BFB14}"/>
              </a:ext>
            </a:extLst>
          </p:cNvPr>
          <p:cNvSpPr>
            <a:spLocks noGrp="1"/>
          </p:cNvSpPr>
          <p:nvPr>
            <p:ph type="sldNum" sz="quarter" idx="16"/>
          </p:nvPr>
        </p:nvSpPr>
        <p:spPr/>
        <p:txBody>
          <a:bodyPr/>
          <a:lstStyle/>
          <a:p>
            <a:fld id="{F7B4771B-AE04-41F8-8441-EC7D184086A2}" type="slidenum">
              <a:rPr lang="en-US" smtClean="0"/>
              <a:pPr/>
              <a:t>‹#›</a:t>
            </a:fld>
            <a:endParaRPr lang="en-US" dirty="0"/>
          </a:p>
        </p:txBody>
      </p:sp>
    </p:spTree>
    <p:extLst>
      <p:ext uri="{BB962C8B-B14F-4D97-AF65-F5344CB8AC3E}">
        <p14:creationId xmlns:p14="http://schemas.microsoft.com/office/powerpoint/2010/main" val="1897011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00446A"/>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4EDFF4B-FB69-4A2A-9103-60221DC4AE45}"/>
              </a:ext>
            </a:extLst>
          </p:cNvPr>
          <p:cNvSpPr>
            <a:spLocks noGrp="1"/>
          </p:cNvSpPr>
          <p:nvPr>
            <p:ph idx="1"/>
          </p:nvPr>
        </p:nvSpPr>
        <p:spPr>
          <a:xfrm>
            <a:off x="838201" y="4295548"/>
            <a:ext cx="2743199" cy="1764166"/>
          </a:xfrm>
        </p:spPr>
        <p:txBody>
          <a:bodyPr>
            <a:noAutofit/>
          </a:bodyPr>
          <a:lstStyle>
            <a:lvl1pPr marL="0" indent="0" algn="ctr">
              <a:buNone/>
              <a:defRPr sz="200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rgbClr val="00446A"/>
                </a:solidFill>
              </a:defRPr>
            </a:lvl2pPr>
            <a:lvl3pPr marL="914400" indent="0">
              <a:buNone/>
              <a:defRPr>
                <a:solidFill>
                  <a:srgbClr val="FFC000"/>
                </a:solidFill>
              </a:defRPr>
            </a:lvl3pPr>
            <a:lvl4pPr marL="1371600" indent="0">
              <a:buNone/>
              <a:defRPr>
                <a:solidFill>
                  <a:schemeClr val="accent6"/>
                </a:solidFill>
              </a:defRPr>
            </a:lvl4pPr>
            <a:lvl5pPr marL="1828800" indent="0">
              <a:buNone/>
              <a:defRPr>
                <a:solidFill>
                  <a:schemeClr val="tx1">
                    <a:lumMod val="75000"/>
                    <a:lumOff val="25000"/>
                  </a:schemeClr>
                </a:solidFill>
              </a:defRPr>
            </a:lvl5pPr>
          </a:lstStyle>
          <a:p>
            <a:pPr lvl="0"/>
            <a:r>
              <a:rPr lang="en-US" dirty="0"/>
              <a:t>Click to edit Master text styles</a:t>
            </a:r>
          </a:p>
        </p:txBody>
      </p:sp>
      <p:sp>
        <p:nvSpPr>
          <p:cNvPr id="8" name="Content Placeholder 2">
            <a:extLst>
              <a:ext uri="{FF2B5EF4-FFF2-40B4-BE49-F238E27FC236}">
                <a16:creationId xmlns:a16="http://schemas.microsoft.com/office/drawing/2014/main" id="{051C71CF-EC9A-4B8E-8F70-1605BBEE128F}"/>
              </a:ext>
            </a:extLst>
          </p:cNvPr>
          <p:cNvSpPr>
            <a:spLocks noGrp="1"/>
          </p:cNvSpPr>
          <p:nvPr>
            <p:ph idx="13"/>
          </p:nvPr>
        </p:nvSpPr>
        <p:spPr>
          <a:xfrm>
            <a:off x="4724400" y="4295548"/>
            <a:ext cx="2743199" cy="1764166"/>
          </a:xfrm>
        </p:spPr>
        <p:txBody>
          <a:bodyPr>
            <a:noAutofit/>
          </a:bodyPr>
          <a:lstStyle>
            <a:lvl1pPr marL="0" indent="0" algn="ctr">
              <a:buNone/>
              <a:defRPr sz="200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rgbClr val="00446A"/>
                </a:solidFill>
              </a:defRPr>
            </a:lvl2pPr>
            <a:lvl3pPr marL="914400" indent="0">
              <a:buNone/>
              <a:defRPr>
                <a:solidFill>
                  <a:srgbClr val="FFC000"/>
                </a:solidFill>
              </a:defRPr>
            </a:lvl3pPr>
            <a:lvl4pPr marL="1371600" indent="0">
              <a:buNone/>
              <a:defRPr>
                <a:solidFill>
                  <a:schemeClr val="accent6"/>
                </a:solidFill>
              </a:defRPr>
            </a:lvl4pPr>
            <a:lvl5pPr marL="1828800" indent="0">
              <a:buNone/>
              <a:defRPr>
                <a:solidFill>
                  <a:schemeClr val="tx1">
                    <a:lumMod val="75000"/>
                    <a:lumOff val="25000"/>
                  </a:schemeClr>
                </a:solidFill>
              </a:defRPr>
            </a:lvl5pPr>
          </a:lstStyle>
          <a:p>
            <a:pPr lvl="0"/>
            <a:r>
              <a:rPr lang="en-US" dirty="0"/>
              <a:t>Click to edit Master text styles</a:t>
            </a:r>
          </a:p>
        </p:txBody>
      </p:sp>
      <p:sp>
        <p:nvSpPr>
          <p:cNvPr id="9" name="Content Placeholder 2">
            <a:extLst>
              <a:ext uri="{FF2B5EF4-FFF2-40B4-BE49-F238E27FC236}">
                <a16:creationId xmlns:a16="http://schemas.microsoft.com/office/drawing/2014/main" id="{D78BC913-60C6-4939-BCC3-E3AD44DD2054}"/>
              </a:ext>
            </a:extLst>
          </p:cNvPr>
          <p:cNvSpPr>
            <a:spLocks noGrp="1"/>
          </p:cNvSpPr>
          <p:nvPr>
            <p:ph idx="14"/>
          </p:nvPr>
        </p:nvSpPr>
        <p:spPr>
          <a:xfrm>
            <a:off x="8610600" y="4295548"/>
            <a:ext cx="2743199" cy="1764166"/>
          </a:xfrm>
        </p:spPr>
        <p:txBody>
          <a:bodyPr>
            <a:noAutofit/>
          </a:bodyPr>
          <a:lstStyle>
            <a:lvl1pPr marL="0" indent="0" algn="ctr">
              <a:buNone/>
              <a:defRPr sz="200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rgbClr val="00446A"/>
                </a:solidFill>
              </a:defRPr>
            </a:lvl2pPr>
            <a:lvl3pPr marL="914400" indent="0">
              <a:buNone/>
              <a:defRPr>
                <a:solidFill>
                  <a:srgbClr val="FFC000"/>
                </a:solidFill>
              </a:defRPr>
            </a:lvl3pPr>
            <a:lvl4pPr marL="1371600" indent="0">
              <a:buNone/>
              <a:defRPr>
                <a:solidFill>
                  <a:schemeClr val="accent6"/>
                </a:solidFill>
              </a:defRPr>
            </a:lvl4pPr>
            <a:lvl5pPr marL="1828800" indent="0">
              <a:buNone/>
              <a:defRPr>
                <a:solidFill>
                  <a:schemeClr val="tx1">
                    <a:lumMod val="75000"/>
                    <a:lumOff val="25000"/>
                  </a:schemeClr>
                </a:solidFill>
              </a:defRPr>
            </a:lvl5pPr>
          </a:lstStyle>
          <a:p>
            <a:pPr lvl="0"/>
            <a:r>
              <a:rPr lang="en-US" dirty="0"/>
              <a:t>Click to edit Master text styles</a:t>
            </a:r>
          </a:p>
        </p:txBody>
      </p:sp>
      <p:sp>
        <p:nvSpPr>
          <p:cNvPr id="5" name="Title 4">
            <a:extLst>
              <a:ext uri="{FF2B5EF4-FFF2-40B4-BE49-F238E27FC236}">
                <a16:creationId xmlns:a16="http://schemas.microsoft.com/office/drawing/2014/main" id="{1FF70944-3476-42AD-8015-B393E46E50EC}"/>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20" name="Text Placeholder 19">
            <a:extLst>
              <a:ext uri="{FF2B5EF4-FFF2-40B4-BE49-F238E27FC236}">
                <a16:creationId xmlns:a16="http://schemas.microsoft.com/office/drawing/2014/main" id="{8A7D7E6A-405D-4EE0-86DD-77F54087A113}"/>
              </a:ext>
            </a:extLst>
          </p:cNvPr>
          <p:cNvSpPr>
            <a:spLocks noGrp="1"/>
          </p:cNvSpPr>
          <p:nvPr>
            <p:ph type="body" sz="quarter" idx="15" hasCustomPrompt="1"/>
          </p:nvPr>
        </p:nvSpPr>
        <p:spPr>
          <a:xfrm>
            <a:off x="1488485" y="3634731"/>
            <a:ext cx="1127125" cy="428399"/>
          </a:xfrm>
        </p:spPr>
        <p:txBody>
          <a:bodyPr/>
          <a:lstStyle>
            <a:lvl1pPr marL="0" indent="0">
              <a:buNone/>
              <a:defRPr>
                <a:solidFill>
                  <a:schemeClr val="bg1"/>
                </a:solidFill>
                <a:latin typeface="Raleway" panose="020B0503030101060003" pitchFamily="34" charset="0"/>
              </a:defRPr>
            </a:lvl1pPr>
          </a:lstStyle>
          <a:p>
            <a:pPr lvl="0"/>
            <a:r>
              <a:rPr lang="en-US" dirty="0"/>
              <a:t>TITLE</a:t>
            </a:r>
          </a:p>
        </p:txBody>
      </p:sp>
      <p:sp>
        <p:nvSpPr>
          <p:cNvPr id="26" name="Text Placeholder 19">
            <a:extLst>
              <a:ext uri="{FF2B5EF4-FFF2-40B4-BE49-F238E27FC236}">
                <a16:creationId xmlns:a16="http://schemas.microsoft.com/office/drawing/2014/main" id="{029F55F2-DFEE-47D5-8123-52516224F616}"/>
              </a:ext>
            </a:extLst>
          </p:cNvPr>
          <p:cNvSpPr>
            <a:spLocks noGrp="1"/>
          </p:cNvSpPr>
          <p:nvPr>
            <p:ph type="body" sz="quarter" idx="16" hasCustomPrompt="1"/>
          </p:nvPr>
        </p:nvSpPr>
        <p:spPr>
          <a:xfrm>
            <a:off x="9418636" y="3637589"/>
            <a:ext cx="1127125" cy="428399"/>
          </a:xfrm>
        </p:spPr>
        <p:txBody>
          <a:bodyPr/>
          <a:lstStyle>
            <a:lvl1pPr marL="0" indent="0">
              <a:buNone/>
              <a:defRPr>
                <a:solidFill>
                  <a:schemeClr val="bg1"/>
                </a:solidFill>
                <a:latin typeface="Raleway" panose="020B0503030101060003" pitchFamily="34" charset="0"/>
              </a:defRPr>
            </a:lvl1pPr>
          </a:lstStyle>
          <a:p>
            <a:pPr lvl="0"/>
            <a:r>
              <a:rPr lang="en-US" dirty="0"/>
              <a:t>TITLE</a:t>
            </a:r>
          </a:p>
        </p:txBody>
      </p:sp>
      <p:sp>
        <p:nvSpPr>
          <p:cNvPr id="27" name="Text Placeholder 19">
            <a:extLst>
              <a:ext uri="{FF2B5EF4-FFF2-40B4-BE49-F238E27FC236}">
                <a16:creationId xmlns:a16="http://schemas.microsoft.com/office/drawing/2014/main" id="{E182BD4F-9BC9-4234-9BC1-471D7F35415D}"/>
              </a:ext>
            </a:extLst>
          </p:cNvPr>
          <p:cNvSpPr>
            <a:spLocks noGrp="1"/>
          </p:cNvSpPr>
          <p:nvPr>
            <p:ph type="body" sz="quarter" idx="17" hasCustomPrompt="1"/>
          </p:nvPr>
        </p:nvSpPr>
        <p:spPr>
          <a:xfrm>
            <a:off x="5532436" y="3632532"/>
            <a:ext cx="1127125" cy="428399"/>
          </a:xfrm>
        </p:spPr>
        <p:txBody>
          <a:bodyPr/>
          <a:lstStyle>
            <a:lvl1pPr marL="0" indent="0">
              <a:buNone/>
              <a:defRPr>
                <a:solidFill>
                  <a:schemeClr val="bg1"/>
                </a:solidFill>
                <a:latin typeface="Raleway" panose="020B0503030101060003" pitchFamily="34" charset="0"/>
              </a:defRPr>
            </a:lvl1pPr>
          </a:lstStyle>
          <a:p>
            <a:pPr lvl="0"/>
            <a:r>
              <a:rPr lang="en-US" dirty="0"/>
              <a:t>TITLE</a:t>
            </a:r>
          </a:p>
        </p:txBody>
      </p:sp>
      <p:sp>
        <p:nvSpPr>
          <p:cNvPr id="2" name="Footer Placeholder 1">
            <a:extLst>
              <a:ext uri="{FF2B5EF4-FFF2-40B4-BE49-F238E27FC236}">
                <a16:creationId xmlns:a16="http://schemas.microsoft.com/office/drawing/2014/main" id="{6E93DF98-CD98-4EE7-AF89-1383E497C348}"/>
              </a:ext>
            </a:extLst>
          </p:cNvPr>
          <p:cNvSpPr>
            <a:spLocks noGrp="1"/>
          </p:cNvSpPr>
          <p:nvPr>
            <p:ph type="ftr" sz="quarter" idx="18"/>
          </p:nvPr>
        </p:nvSpPr>
        <p:spPr/>
        <p:txBody>
          <a:bodyPr/>
          <a:lstStyle/>
          <a:p>
            <a:r>
              <a:rPr lang="en-US" dirty="0"/>
              <a:t>NCTCOG Presentation</a:t>
            </a:r>
          </a:p>
        </p:txBody>
      </p:sp>
      <p:sp>
        <p:nvSpPr>
          <p:cNvPr id="3" name="Slide Number Placeholder 2">
            <a:extLst>
              <a:ext uri="{FF2B5EF4-FFF2-40B4-BE49-F238E27FC236}">
                <a16:creationId xmlns:a16="http://schemas.microsoft.com/office/drawing/2014/main" id="{54A71E64-CD64-4289-B1B4-D0CCA10FA17F}"/>
              </a:ext>
            </a:extLst>
          </p:cNvPr>
          <p:cNvSpPr>
            <a:spLocks noGrp="1"/>
          </p:cNvSpPr>
          <p:nvPr>
            <p:ph type="sldNum" sz="quarter" idx="19"/>
          </p:nvPr>
        </p:nvSpPr>
        <p:spPr/>
        <p:txBody>
          <a:bodyPr/>
          <a:lstStyle/>
          <a:p>
            <a:fld id="{F7B4771B-AE04-41F8-8441-EC7D184086A2}" type="slidenum">
              <a:rPr lang="en-US" smtClean="0"/>
              <a:pPr/>
              <a:t>‹#›</a:t>
            </a:fld>
            <a:endParaRPr lang="en-US" dirty="0"/>
          </a:p>
        </p:txBody>
      </p:sp>
    </p:spTree>
    <p:extLst>
      <p:ext uri="{BB962C8B-B14F-4D97-AF65-F5344CB8AC3E}">
        <p14:creationId xmlns:p14="http://schemas.microsoft.com/office/powerpoint/2010/main" val="9950085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8_Blank">
    <p:bg>
      <p:bgPr>
        <a:solidFill>
          <a:srgbClr val="0044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DEFCE-1645-432B-BF5C-6414510527C9}"/>
              </a:ext>
            </a:extLst>
          </p:cNvPr>
          <p:cNvSpPr>
            <a:spLocks noGrp="1"/>
          </p:cNvSpPr>
          <p:nvPr>
            <p:ph type="title" hasCustomPrompt="1"/>
          </p:nvPr>
        </p:nvSpPr>
        <p:spPr/>
        <p:txBody>
          <a:bodyPr/>
          <a:lstStyle>
            <a:lvl1pPr>
              <a:defRPr>
                <a:solidFill>
                  <a:schemeClr val="bg1"/>
                </a:solidFill>
                <a:latin typeface="Raleway" panose="020B0503030101060003" pitchFamily="34"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6AB72668-67C8-4E63-9956-66D8B8EE1142}"/>
              </a:ext>
            </a:extLst>
          </p:cNvPr>
          <p:cNvSpPr>
            <a:spLocks noGrp="1"/>
          </p:cNvSpPr>
          <p:nvPr>
            <p:ph type="ftr" sz="quarter" idx="10"/>
          </p:nvPr>
        </p:nvSpPr>
        <p:spPr/>
        <p:txBody>
          <a:bodyPr/>
          <a:lstStyle/>
          <a:p>
            <a:r>
              <a:rPr lang="en-US" dirty="0"/>
              <a:t>NCTCOG Presentation</a:t>
            </a:r>
          </a:p>
        </p:txBody>
      </p:sp>
      <p:sp>
        <p:nvSpPr>
          <p:cNvPr id="4" name="Slide Number Placeholder 3">
            <a:extLst>
              <a:ext uri="{FF2B5EF4-FFF2-40B4-BE49-F238E27FC236}">
                <a16:creationId xmlns:a16="http://schemas.microsoft.com/office/drawing/2014/main" id="{5148B7ED-DE02-437B-87EC-86D5731934A8}"/>
              </a:ext>
            </a:extLst>
          </p:cNvPr>
          <p:cNvSpPr>
            <a:spLocks noGrp="1"/>
          </p:cNvSpPr>
          <p:nvPr>
            <p:ph type="sldNum" sz="quarter" idx="11"/>
          </p:nvPr>
        </p:nvSpPr>
        <p:spPr/>
        <p:txBody>
          <a:bodyPr/>
          <a:lstStyle/>
          <a:p>
            <a:fld id="{F7B4771B-AE04-41F8-8441-EC7D184086A2}" type="slidenum">
              <a:rPr lang="en-US" smtClean="0"/>
              <a:pPr/>
              <a:t>‹#›</a:t>
            </a:fld>
            <a:endParaRPr lang="en-US" dirty="0"/>
          </a:p>
        </p:txBody>
      </p:sp>
    </p:spTree>
    <p:extLst>
      <p:ext uri="{BB962C8B-B14F-4D97-AF65-F5344CB8AC3E}">
        <p14:creationId xmlns:p14="http://schemas.microsoft.com/office/powerpoint/2010/main" val="37088954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B0BE1D5D-AA34-4A31-8811-757D85A70209}"/>
              </a:ext>
            </a:extLst>
          </p:cNvPr>
          <p:cNvSpPr>
            <a:spLocks noGrp="1"/>
          </p:cNvSpPr>
          <p:nvPr>
            <p:ph type="ftr" sz="quarter" idx="11"/>
          </p:nvPr>
        </p:nvSpPr>
        <p:spPr>
          <a:xfrm>
            <a:off x="1776323" y="6293612"/>
            <a:ext cx="4114800" cy="365125"/>
          </a:xfrm>
        </p:spPr>
        <p:txBody>
          <a:bodyPr/>
          <a:lstStyle>
            <a:lvl1pPr algn="l">
              <a:defRPr>
                <a:solidFill>
                  <a:schemeClr val="bg2"/>
                </a:solidFill>
              </a:defRPr>
            </a:lvl1pPr>
          </a:lstStyle>
          <a:p>
            <a:r>
              <a:rPr lang="en-US" dirty="0"/>
              <a:t>NCTCOG Presentation</a:t>
            </a:r>
          </a:p>
        </p:txBody>
      </p:sp>
      <p:sp>
        <p:nvSpPr>
          <p:cNvPr id="10" name="Slide Number Placeholder 5">
            <a:extLst>
              <a:ext uri="{FF2B5EF4-FFF2-40B4-BE49-F238E27FC236}">
                <a16:creationId xmlns:a16="http://schemas.microsoft.com/office/drawing/2014/main" id="{C150E5FD-F475-4265-8571-7EF58D7F62AE}"/>
              </a:ext>
            </a:extLst>
          </p:cNvPr>
          <p:cNvSpPr>
            <a:spLocks noGrp="1"/>
          </p:cNvSpPr>
          <p:nvPr>
            <p:ph type="sldNum" sz="quarter" idx="12"/>
          </p:nvPr>
        </p:nvSpPr>
        <p:spPr>
          <a:xfrm>
            <a:off x="8610600" y="6313170"/>
            <a:ext cx="2743200" cy="365125"/>
          </a:xfrm>
        </p:spPr>
        <p:txBody>
          <a:bodyPr/>
          <a:lstStyle>
            <a:lvl1pPr>
              <a:defRPr>
                <a:solidFill>
                  <a:schemeClr val="bg2"/>
                </a:solidFill>
              </a:defRPr>
            </a:lvl1pPr>
          </a:lstStyle>
          <a:p>
            <a:fld id="{F7B4771B-AE04-41F8-8441-EC7D184086A2}" type="slidenum">
              <a:rPr lang="en-US" smtClean="0"/>
              <a:pPr/>
              <a:t>‹#›</a:t>
            </a:fld>
            <a:endParaRPr lang="en-US" dirty="0"/>
          </a:p>
        </p:txBody>
      </p:sp>
      <p:sp>
        <p:nvSpPr>
          <p:cNvPr id="4" name="TextBox 3">
            <a:extLst>
              <a:ext uri="{FF2B5EF4-FFF2-40B4-BE49-F238E27FC236}">
                <a16:creationId xmlns:a16="http://schemas.microsoft.com/office/drawing/2014/main" id="{43C3A6CA-1BBE-4D10-BDF3-5D71031E5702}"/>
              </a:ext>
            </a:extLst>
          </p:cNvPr>
          <p:cNvSpPr txBox="1"/>
          <p:nvPr userDrawn="1"/>
        </p:nvSpPr>
        <p:spPr>
          <a:xfrm>
            <a:off x="1988457" y="1582057"/>
            <a:ext cx="184731" cy="369332"/>
          </a:xfrm>
          <a:prstGeom prst="rect">
            <a:avLst/>
          </a:prstGeom>
          <a:noFill/>
        </p:spPr>
        <p:txBody>
          <a:bodyPr wrap="none" rtlCol="0">
            <a:spAutoFit/>
          </a:bodyPr>
          <a:lstStyle/>
          <a:p>
            <a:endParaRPr lang="en-US" dirty="0"/>
          </a:p>
        </p:txBody>
      </p:sp>
      <p:sp>
        <p:nvSpPr>
          <p:cNvPr id="6" name="Content Placeholder 5">
            <a:extLst>
              <a:ext uri="{FF2B5EF4-FFF2-40B4-BE49-F238E27FC236}">
                <a16:creationId xmlns:a16="http://schemas.microsoft.com/office/drawing/2014/main" id="{D6B48E58-7910-424D-9AE4-A9E4E74DFF4D}"/>
              </a:ext>
            </a:extLst>
          </p:cNvPr>
          <p:cNvSpPr>
            <a:spLocks noGrp="1"/>
          </p:cNvSpPr>
          <p:nvPr>
            <p:ph sz="quarter" idx="13"/>
          </p:nvPr>
        </p:nvSpPr>
        <p:spPr>
          <a:xfrm>
            <a:off x="6096000" y="1778774"/>
            <a:ext cx="6080125" cy="4175939"/>
          </a:xfrm>
        </p:spPr>
        <p:txBody>
          <a:bodyPr/>
          <a:lstStyle>
            <a:lvl1pPr marL="0" indent="0">
              <a:buNone/>
              <a:defRPr/>
            </a:lvl1pPr>
          </a:lstStyle>
          <a:p>
            <a:pPr lvl="0"/>
            <a:endParaRPr lang="en-US" dirty="0"/>
          </a:p>
        </p:txBody>
      </p:sp>
      <p:sp>
        <p:nvSpPr>
          <p:cNvPr id="7" name="Title 6">
            <a:extLst>
              <a:ext uri="{FF2B5EF4-FFF2-40B4-BE49-F238E27FC236}">
                <a16:creationId xmlns:a16="http://schemas.microsoft.com/office/drawing/2014/main" id="{5840C69B-88BB-4FE0-9DC8-1CE81A2F6D74}"/>
              </a:ext>
            </a:extLst>
          </p:cNvPr>
          <p:cNvSpPr>
            <a:spLocks noGrp="1"/>
          </p:cNvSpPr>
          <p:nvPr>
            <p:ph type="title" hasCustomPrompt="1"/>
          </p:nvPr>
        </p:nvSpPr>
        <p:spPr>
          <a:xfrm>
            <a:off x="838200" y="283845"/>
            <a:ext cx="10515600" cy="1325563"/>
          </a:xfrm>
        </p:spPr>
        <p:txBody>
          <a:bodyPr/>
          <a:lstStyle>
            <a:lvl1pPr>
              <a:defRPr>
                <a:latin typeface="Raleway" panose="020B0503030101060003" pitchFamily="34" charset="0"/>
              </a:defRPr>
            </a:lvl1pPr>
          </a:lstStyle>
          <a:p>
            <a:r>
              <a:rPr lang="en-US" dirty="0"/>
              <a:t>CLICK TO EDIT MASTER TITLE STYLE</a:t>
            </a:r>
          </a:p>
        </p:txBody>
      </p:sp>
      <p:sp>
        <p:nvSpPr>
          <p:cNvPr id="12" name="Text Placeholder 11">
            <a:extLst>
              <a:ext uri="{FF2B5EF4-FFF2-40B4-BE49-F238E27FC236}">
                <a16:creationId xmlns:a16="http://schemas.microsoft.com/office/drawing/2014/main" id="{45995389-AD7F-468C-8AFB-6DA70E1853C4}"/>
              </a:ext>
            </a:extLst>
          </p:cNvPr>
          <p:cNvSpPr>
            <a:spLocks noGrp="1"/>
          </p:cNvSpPr>
          <p:nvPr>
            <p:ph type="body" sz="quarter" idx="14" hasCustomPrompt="1"/>
          </p:nvPr>
        </p:nvSpPr>
        <p:spPr>
          <a:xfrm>
            <a:off x="2173288" y="2530105"/>
            <a:ext cx="3292475" cy="868363"/>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eget</a:t>
            </a:r>
            <a:r>
              <a:rPr lang="en-US" dirty="0"/>
              <a:t> </a:t>
            </a:r>
            <a:r>
              <a:rPr lang="en-US" dirty="0" err="1"/>
              <a:t>turpis</a:t>
            </a:r>
            <a:r>
              <a:rPr lang="en-US" dirty="0"/>
              <a:t> et </a:t>
            </a:r>
            <a:r>
              <a:rPr lang="en-US" dirty="0" err="1"/>
              <a:t>enim</a:t>
            </a:r>
            <a:r>
              <a:rPr lang="en-US" dirty="0"/>
              <a:t> </a:t>
            </a:r>
            <a:r>
              <a:rPr lang="en-US" dirty="0" err="1"/>
              <a:t>hendrerit</a:t>
            </a:r>
            <a:r>
              <a:rPr lang="en-US" dirty="0"/>
              <a:t> </a:t>
            </a:r>
            <a:r>
              <a:rPr lang="en-US" dirty="0" err="1"/>
              <a:t>placerat</a:t>
            </a:r>
            <a:r>
              <a:rPr lang="en-US" dirty="0"/>
              <a:t> at et </a:t>
            </a:r>
            <a:r>
              <a:rPr lang="en-US" dirty="0" err="1"/>
              <a:t>nibh</a:t>
            </a:r>
            <a:endParaRPr lang="en-US" dirty="0"/>
          </a:p>
          <a:p>
            <a:pPr lvl="0"/>
            <a:endParaRPr lang="en-US" dirty="0"/>
          </a:p>
        </p:txBody>
      </p:sp>
      <p:sp>
        <p:nvSpPr>
          <p:cNvPr id="23" name="Text Placeholder 11">
            <a:extLst>
              <a:ext uri="{FF2B5EF4-FFF2-40B4-BE49-F238E27FC236}">
                <a16:creationId xmlns:a16="http://schemas.microsoft.com/office/drawing/2014/main" id="{F66CFF4D-37F9-4477-AF50-436E04A4335C}"/>
              </a:ext>
            </a:extLst>
          </p:cNvPr>
          <p:cNvSpPr>
            <a:spLocks noGrp="1"/>
          </p:cNvSpPr>
          <p:nvPr>
            <p:ph type="body" sz="quarter" idx="15" hasCustomPrompt="1"/>
          </p:nvPr>
        </p:nvSpPr>
        <p:spPr>
          <a:xfrm>
            <a:off x="2173288" y="4544695"/>
            <a:ext cx="3292475" cy="868363"/>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eget</a:t>
            </a:r>
            <a:r>
              <a:rPr lang="en-US" dirty="0"/>
              <a:t> </a:t>
            </a:r>
            <a:r>
              <a:rPr lang="en-US" dirty="0" err="1"/>
              <a:t>turpis</a:t>
            </a:r>
            <a:r>
              <a:rPr lang="en-US" dirty="0"/>
              <a:t> et </a:t>
            </a:r>
            <a:r>
              <a:rPr lang="en-US" dirty="0" err="1"/>
              <a:t>enim</a:t>
            </a:r>
            <a:r>
              <a:rPr lang="en-US" dirty="0"/>
              <a:t> </a:t>
            </a:r>
            <a:r>
              <a:rPr lang="en-US" dirty="0" err="1"/>
              <a:t>hendrerit</a:t>
            </a:r>
            <a:r>
              <a:rPr lang="en-US" dirty="0"/>
              <a:t> </a:t>
            </a:r>
            <a:r>
              <a:rPr lang="en-US" dirty="0" err="1"/>
              <a:t>placerat</a:t>
            </a:r>
            <a:r>
              <a:rPr lang="en-US" dirty="0"/>
              <a:t> at et </a:t>
            </a:r>
            <a:r>
              <a:rPr lang="en-US" dirty="0" err="1"/>
              <a:t>nibh</a:t>
            </a:r>
            <a:endParaRPr lang="en-US" dirty="0"/>
          </a:p>
          <a:p>
            <a:pPr lvl="0"/>
            <a:endParaRPr lang="en-US" dirty="0"/>
          </a:p>
        </p:txBody>
      </p:sp>
      <p:sp>
        <p:nvSpPr>
          <p:cNvPr id="29" name="Text Placeholder 11">
            <a:extLst>
              <a:ext uri="{FF2B5EF4-FFF2-40B4-BE49-F238E27FC236}">
                <a16:creationId xmlns:a16="http://schemas.microsoft.com/office/drawing/2014/main" id="{5CDDFF48-339D-4BB0-ACF6-3F87B8D11115}"/>
              </a:ext>
            </a:extLst>
          </p:cNvPr>
          <p:cNvSpPr>
            <a:spLocks noGrp="1"/>
          </p:cNvSpPr>
          <p:nvPr>
            <p:ph type="body" sz="quarter" idx="16" hasCustomPrompt="1"/>
          </p:nvPr>
        </p:nvSpPr>
        <p:spPr>
          <a:xfrm>
            <a:off x="2187486" y="3939065"/>
            <a:ext cx="3292475" cy="375444"/>
          </a:xfrm>
        </p:spPr>
        <p:txBody>
          <a:bodyPr/>
          <a:lstStyle>
            <a:lvl1pPr marL="0" indent="0">
              <a:buNone/>
              <a:defRPr sz="2000" b="1">
                <a:latin typeface="Raleway" panose="020B05030301010600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SUBHEADER</a:t>
            </a:r>
          </a:p>
          <a:p>
            <a:pPr lvl="0"/>
            <a:endParaRPr lang="en-US" dirty="0"/>
          </a:p>
        </p:txBody>
      </p:sp>
      <p:sp>
        <p:nvSpPr>
          <p:cNvPr id="30" name="Text Placeholder 11">
            <a:extLst>
              <a:ext uri="{FF2B5EF4-FFF2-40B4-BE49-F238E27FC236}">
                <a16:creationId xmlns:a16="http://schemas.microsoft.com/office/drawing/2014/main" id="{0A9C4982-0982-405A-B752-793B6980BD0E}"/>
              </a:ext>
            </a:extLst>
          </p:cNvPr>
          <p:cNvSpPr>
            <a:spLocks noGrp="1"/>
          </p:cNvSpPr>
          <p:nvPr>
            <p:ph type="body" sz="quarter" idx="17" hasCustomPrompt="1"/>
          </p:nvPr>
        </p:nvSpPr>
        <p:spPr>
          <a:xfrm>
            <a:off x="2187486" y="1923416"/>
            <a:ext cx="3292475" cy="375444"/>
          </a:xfrm>
        </p:spPr>
        <p:txBody>
          <a:bodyPr/>
          <a:lstStyle>
            <a:lvl1pPr marL="0" indent="0">
              <a:buNone/>
              <a:defRPr sz="2000" b="1">
                <a:latin typeface="Raleway" panose="020B05030301010600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SUBHEADER</a:t>
            </a:r>
          </a:p>
          <a:p>
            <a:pPr lvl="0"/>
            <a:endParaRPr lang="en-US" dirty="0"/>
          </a:p>
        </p:txBody>
      </p:sp>
    </p:spTree>
    <p:extLst>
      <p:ext uri="{BB962C8B-B14F-4D97-AF65-F5344CB8AC3E}">
        <p14:creationId xmlns:p14="http://schemas.microsoft.com/office/powerpoint/2010/main" val="14103897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_Blank">
    <p:bg>
      <p:bgPr>
        <a:solidFill>
          <a:srgbClr val="00446A"/>
        </a:solid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2C4C8AF3-6B1E-4736-93F1-4FA322592D49}"/>
              </a:ext>
            </a:extLst>
          </p:cNvPr>
          <p:cNvGraphicFramePr/>
          <p:nvPr userDrawn="1">
            <p:extLst>
              <p:ext uri="{D42A27DB-BD31-4B8C-83A1-F6EECF244321}">
                <p14:modId xmlns:p14="http://schemas.microsoft.com/office/powerpoint/2010/main" val="2125602666"/>
              </p:ext>
            </p:extLst>
          </p:nvPr>
        </p:nvGraphicFramePr>
        <p:xfrm>
          <a:off x="1367971" y="1597176"/>
          <a:ext cx="5575123" cy="3773109"/>
        </p:xfrm>
        <a:graphic>
          <a:graphicData uri="http://schemas.openxmlformats.org/drawingml/2006/chart">
            <c:chart xmlns:c="http://schemas.openxmlformats.org/drawingml/2006/chart" xmlns:r="http://schemas.openxmlformats.org/officeDocument/2006/relationships" r:id="rId2"/>
          </a:graphicData>
        </a:graphic>
      </p:graphicFrame>
      <p:sp>
        <p:nvSpPr>
          <p:cNvPr id="13" name="Content Placeholder 2">
            <a:extLst>
              <a:ext uri="{FF2B5EF4-FFF2-40B4-BE49-F238E27FC236}">
                <a16:creationId xmlns:a16="http://schemas.microsoft.com/office/drawing/2014/main" id="{D1889010-E652-4594-A12C-B3E0EBB164A0}"/>
              </a:ext>
            </a:extLst>
          </p:cNvPr>
          <p:cNvSpPr>
            <a:spLocks noGrp="1"/>
          </p:cNvSpPr>
          <p:nvPr>
            <p:ph idx="13"/>
          </p:nvPr>
        </p:nvSpPr>
        <p:spPr>
          <a:xfrm>
            <a:off x="6550090" y="5656829"/>
            <a:ext cx="4114799" cy="243870"/>
          </a:xfrm>
        </p:spPr>
        <p:txBody>
          <a:bodyPr>
            <a:noAutofit/>
          </a:bodyPr>
          <a:lstStyle>
            <a:lvl1pPr marL="0" indent="0" algn="ctr">
              <a:buNone/>
              <a:defRPr sz="120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rgbClr val="00446A"/>
                </a:solidFill>
              </a:defRPr>
            </a:lvl2pPr>
            <a:lvl3pPr marL="914400" indent="0">
              <a:buNone/>
              <a:defRPr>
                <a:solidFill>
                  <a:srgbClr val="FFC000"/>
                </a:solidFill>
              </a:defRPr>
            </a:lvl3pPr>
            <a:lvl4pPr marL="1371600" indent="0">
              <a:buNone/>
              <a:defRPr>
                <a:solidFill>
                  <a:schemeClr val="accent6"/>
                </a:solidFill>
              </a:defRPr>
            </a:lvl4pPr>
            <a:lvl5pPr marL="1828800" indent="0">
              <a:buNone/>
              <a:defRPr>
                <a:solidFill>
                  <a:schemeClr val="tx1">
                    <a:lumMod val="75000"/>
                    <a:lumOff val="25000"/>
                  </a:schemeClr>
                </a:solidFill>
              </a:defRPr>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7852C67F-6BF5-4BB4-94E3-44179F075C2E}"/>
              </a:ext>
            </a:extLst>
          </p:cNvPr>
          <p:cNvSpPr>
            <a:spLocks noGrp="1"/>
          </p:cNvSpPr>
          <p:nvPr>
            <p:ph idx="14"/>
          </p:nvPr>
        </p:nvSpPr>
        <p:spPr>
          <a:xfrm>
            <a:off x="1636746" y="5656829"/>
            <a:ext cx="4114799" cy="297883"/>
          </a:xfrm>
        </p:spPr>
        <p:txBody>
          <a:bodyPr>
            <a:noAutofit/>
          </a:bodyPr>
          <a:lstStyle>
            <a:lvl1pPr marL="0" indent="0" algn="ctr">
              <a:buNone/>
              <a:defRPr sz="120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rgbClr val="00446A"/>
                </a:solidFill>
              </a:defRPr>
            </a:lvl2pPr>
            <a:lvl3pPr marL="914400" indent="0">
              <a:buNone/>
              <a:defRPr>
                <a:solidFill>
                  <a:srgbClr val="FFC000"/>
                </a:solidFill>
              </a:defRPr>
            </a:lvl3pPr>
            <a:lvl4pPr marL="1371600" indent="0">
              <a:buNone/>
              <a:defRPr>
                <a:solidFill>
                  <a:schemeClr val="accent6"/>
                </a:solidFill>
              </a:defRPr>
            </a:lvl4pPr>
            <a:lvl5pPr marL="1828800" indent="0">
              <a:buNone/>
              <a:defRPr>
                <a:solidFill>
                  <a:schemeClr val="tx1">
                    <a:lumMod val="75000"/>
                    <a:lumOff val="25000"/>
                  </a:schemeClr>
                </a:solidFill>
              </a:defRPr>
            </a:lvl5pPr>
          </a:lstStyle>
          <a:p>
            <a:pPr lvl="0"/>
            <a:r>
              <a:rPr lang="en-US" dirty="0"/>
              <a:t>Click to edit Master text styles</a:t>
            </a:r>
          </a:p>
        </p:txBody>
      </p:sp>
      <p:sp>
        <p:nvSpPr>
          <p:cNvPr id="2" name="Title 1">
            <a:extLst>
              <a:ext uri="{FF2B5EF4-FFF2-40B4-BE49-F238E27FC236}">
                <a16:creationId xmlns:a16="http://schemas.microsoft.com/office/drawing/2014/main" id="{8C0DEFCE-1645-432B-BF5C-6414510527C9}"/>
              </a:ext>
            </a:extLst>
          </p:cNvPr>
          <p:cNvSpPr>
            <a:spLocks noGrp="1"/>
          </p:cNvSpPr>
          <p:nvPr>
            <p:ph type="title" hasCustomPrompt="1"/>
          </p:nvPr>
        </p:nvSpPr>
        <p:spPr/>
        <p:txBody>
          <a:bodyPr/>
          <a:lstStyle>
            <a:lvl1pPr>
              <a:defRPr>
                <a:solidFill>
                  <a:schemeClr val="bg1"/>
                </a:solidFill>
                <a:latin typeface="Raleway" panose="020B0503030101060003" pitchFamily="34" charset="0"/>
              </a:defRPr>
            </a:lvl1pPr>
          </a:lstStyle>
          <a:p>
            <a:r>
              <a:rPr lang="en-US" dirty="0"/>
              <a:t>CLICK TO EDIT MASTER TITLE STYLE</a:t>
            </a:r>
          </a:p>
        </p:txBody>
      </p:sp>
      <p:sp>
        <p:nvSpPr>
          <p:cNvPr id="12" name="Chart Placeholder 20">
            <a:extLst>
              <a:ext uri="{FF2B5EF4-FFF2-40B4-BE49-F238E27FC236}">
                <a16:creationId xmlns:a16="http://schemas.microsoft.com/office/drawing/2014/main" id="{B6AA9188-DF0D-4DA2-A54F-6817D4D583D8}"/>
              </a:ext>
            </a:extLst>
          </p:cNvPr>
          <p:cNvSpPr>
            <a:spLocks noGrp="1"/>
          </p:cNvSpPr>
          <p:nvPr>
            <p:ph type="chart" sz="quarter" idx="15"/>
          </p:nvPr>
        </p:nvSpPr>
        <p:spPr>
          <a:xfrm>
            <a:off x="1367971" y="1449387"/>
            <a:ext cx="4743450" cy="3989388"/>
          </a:xfrm>
        </p:spPr>
        <p:txBody>
          <a:bodyPr/>
          <a:lstStyle/>
          <a:p>
            <a:endParaRPr lang="en-US" dirty="0"/>
          </a:p>
        </p:txBody>
      </p:sp>
      <p:sp>
        <p:nvSpPr>
          <p:cNvPr id="15" name="Chart Placeholder 20">
            <a:extLst>
              <a:ext uri="{FF2B5EF4-FFF2-40B4-BE49-F238E27FC236}">
                <a16:creationId xmlns:a16="http://schemas.microsoft.com/office/drawing/2014/main" id="{18EF15A2-4338-4703-8942-A6E9EC4E1560}"/>
              </a:ext>
            </a:extLst>
          </p:cNvPr>
          <p:cNvSpPr>
            <a:spLocks noGrp="1"/>
          </p:cNvSpPr>
          <p:nvPr>
            <p:ph type="chart" sz="quarter" idx="16"/>
          </p:nvPr>
        </p:nvSpPr>
        <p:spPr>
          <a:xfrm>
            <a:off x="6235764" y="1459108"/>
            <a:ext cx="4743450" cy="3989388"/>
          </a:xfrm>
        </p:spPr>
        <p:txBody>
          <a:bodyPr/>
          <a:lstStyle/>
          <a:p>
            <a:endParaRPr lang="en-US" dirty="0"/>
          </a:p>
        </p:txBody>
      </p:sp>
      <p:sp>
        <p:nvSpPr>
          <p:cNvPr id="3" name="Footer Placeholder 2">
            <a:extLst>
              <a:ext uri="{FF2B5EF4-FFF2-40B4-BE49-F238E27FC236}">
                <a16:creationId xmlns:a16="http://schemas.microsoft.com/office/drawing/2014/main" id="{2E7E83F7-797F-4558-8BB0-2C9FC416BBCD}"/>
              </a:ext>
            </a:extLst>
          </p:cNvPr>
          <p:cNvSpPr>
            <a:spLocks noGrp="1"/>
          </p:cNvSpPr>
          <p:nvPr>
            <p:ph type="ftr" sz="quarter" idx="17"/>
          </p:nvPr>
        </p:nvSpPr>
        <p:spPr/>
        <p:txBody>
          <a:bodyPr/>
          <a:lstStyle/>
          <a:p>
            <a:r>
              <a:rPr lang="en-US" dirty="0"/>
              <a:t>NCTCOG Presentation</a:t>
            </a:r>
          </a:p>
        </p:txBody>
      </p:sp>
      <p:sp>
        <p:nvSpPr>
          <p:cNvPr id="4" name="Slide Number Placeholder 3">
            <a:extLst>
              <a:ext uri="{FF2B5EF4-FFF2-40B4-BE49-F238E27FC236}">
                <a16:creationId xmlns:a16="http://schemas.microsoft.com/office/drawing/2014/main" id="{C69EFE2B-B635-4BC8-BD44-E28E07BAC41B}"/>
              </a:ext>
            </a:extLst>
          </p:cNvPr>
          <p:cNvSpPr>
            <a:spLocks noGrp="1"/>
          </p:cNvSpPr>
          <p:nvPr>
            <p:ph type="sldNum" sz="quarter" idx="18"/>
          </p:nvPr>
        </p:nvSpPr>
        <p:spPr/>
        <p:txBody>
          <a:bodyPr/>
          <a:lstStyle/>
          <a:p>
            <a:fld id="{F7B4771B-AE04-41F8-8441-EC7D184086A2}" type="slidenum">
              <a:rPr lang="en-US" smtClean="0"/>
              <a:pPr/>
              <a:t>‹#›</a:t>
            </a:fld>
            <a:endParaRPr lang="en-US" dirty="0"/>
          </a:p>
        </p:txBody>
      </p:sp>
    </p:spTree>
    <p:extLst>
      <p:ext uri="{BB962C8B-B14F-4D97-AF65-F5344CB8AC3E}">
        <p14:creationId xmlns:p14="http://schemas.microsoft.com/office/powerpoint/2010/main" val="33513639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162B6EE7-E4BC-44C6-AF3E-723DC06DF2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8228612" y="-2"/>
            <a:ext cx="3963385" cy="6858002"/>
          </a:xfrm>
          <a:prstGeom prst="rect">
            <a:avLst/>
          </a:prstGeom>
        </p:spPr>
      </p:pic>
      <p:sp>
        <p:nvSpPr>
          <p:cNvPr id="10" name="Title 1">
            <a:extLst>
              <a:ext uri="{FF2B5EF4-FFF2-40B4-BE49-F238E27FC236}">
                <a16:creationId xmlns:a16="http://schemas.microsoft.com/office/drawing/2014/main" id="{687EC63E-7143-46C4-878D-2C06BBE860BE}"/>
              </a:ext>
            </a:extLst>
          </p:cNvPr>
          <p:cNvSpPr>
            <a:spLocks noGrp="1"/>
          </p:cNvSpPr>
          <p:nvPr>
            <p:ph type="title" hasCustomPrompt="1"/>
          </p:nvPr>
        </p:nvSpPr>
        <p:spPr>
          <a:xfrm>
            <a:off x="838200" y="536575"/>
            <a:ext cx="10515600" cy="682625"/>
          </a:xfrm>
        </p:spPr>
        <p:txBody>
          <a:bodyPr/>
          <a:lstStyle>
            <a:lvl1pPr>
              <a:defRPr>
                <a:solidFill>
                  <a:schemeClr val="bg1"/>
                </a:solidFill>
                <a:latin typeface="Raleway" panose="020B0503030101060003" pitchFamily="34" charset="0"/>
              </a:defRPr>
            </a:lvl1pPr>
          </a:lstStyle>
          <a:p>
            <a:r>
              <a:rPr lang="en-US" dirty="0"/>
              <a:t>SLIDE TITLE</a:t>
            </a:r>
          </a:p>
        </p:txBody>
      </p:sp>
      <p:sp>
        <p:nvSpPr>
          <p:cNvPr id="13" name="Picture Placeholder 12">
            <a:extLst>
              <a:ext uri="{FF2B5EF4-FFF2-40B4-BE49-F238E27FC236}">
                <a16:creationId xmlns:a16="http://schemas.microsoft.com/office/drawing/2014/main" id="{3162935B-11F2-41A8-A62F-A94B7B1B65B9}"/>
              </a:ext>
            </a:extLst>
          </p:cNvPr>
          <p:cNvSpPr>
            <a:spLocks noGrp="1"/>
          </p:cNvSpPr>
          <p:nvPr>
            <p:ph type="pic" sz="quarter" idx="13"/>
          </p:nvPr>
        </p:nvSpPr>
        <p:spPr>
          <a:xfrm>
            <a:off x="6367463" y="1825625"/>
            <a:ext cx="4986337" cy="4351338"/>
          </a:xfrm>
        </p:spPr>
        <p:txBody>
          <a:bodyPr/>
          <a:lstStyle/>
          <a:p>
            <a:endParaRPr lang="en-US" dirty="0"/>
          </a:p>
        </p:txBody>
      </p:sp>
      <p:sp>
        <p:nvSpPr>
          <p:cNvPr id="12" name="Content Placeholder 2">
            <a:extLst>
              <a:ext uri="{FF2B5EF4-FFF2-40B4-BE49-F238E27FC236}">
                <a16:creationId xmlns:a16="http://schemas.microsoft.com/office/drawing/2014/main" id="{515012D3-C990-489F-8F93-AA4D8BF5D4BC}"/>
              </a:ext>
            </a:extLst>
          </p:cNvPr>
          <p:cNvSpPr>
            <a:spLocks noGrp="1"/>
          </p:cNvSpPr>
          <p:nvPr>
            <p:ph idx="1"/>
          </p:nvPr>
        </p:nvSpPr>
        <p:spPr>
          <a:xfrm>
            <a:off x="838200" y="1824142"/>
            <a:ext cx="4986337" cy="4351338"/>
          </a:xfrm>
        </p:spPr>
        <p:txBody>
          <a:bodyPr/>
          <a:lstStyle>
            <a:lvl1pPr marL="0" indent="0">
              <a:buNone/>
              <a:defRPr>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chemeClr val="bg1"/>
                </a:solidFill>
              </a:defRPr>
            </a:lvl2pPr>
            <a:lvl3pPr marL="914400" indent="0">
              <a:buNone/>
              <a:defRPr>
                <a:solidFill>
                  <a:srgbClr val="FFC000"/>
                </a:solidFill>
              </a:defRPr>
            </a:lvl3pPr>
            <a:lvl4pPr marL="1371600" indent="0">
              <a:buNone/>
              <a:defRPr>
                <a:solidFill>
                  <a:schemeClr val="bg1"/>
                </a:solidFill>
              </a:defRPr>
            </a:lvl4pPr>
            <a:lvl5pPr marL="1828800" indent="0">
              <a:buNone/>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3549AD43-7D51-4AD9-8E85-F1A3EBA0952D}"/>
              </a:ext>
            </a:extLst>
          </p:cNvPr>
          <p:cNvSpPr>
            <a:spLocks noGrp="1"/>
          </p:cNvSpPr>
          <p:nvPr>
            <p:ph type="ftr" sz="quarter" idx="14"/>
          </p:nvPr>
        </p:nvSpPr>
        <p:spPr/>
        <p:txBody>
          <a:bodyPr/>
          <a:lstStyle/>
          <a:p>
            <a:r>
              <a:rPr lang="en-US" dirty="0"/>
              <a:t>NCTCOG Presentation</a:t>
            </a:r>
          </a:p>
        </p:txBody>
      </p:sp>
      <p:sp>
        <p:nvSpPr>
          <p:cNvPr id="3" name="Slide Number Placeholder 2">
            <a:extLst>
              <a:ext uri="{FF2B5EF4-FFF2-40B4-BE49-F238E27FC236}">
                <a16:creationId xmlns:a16="http://schemas.microsoft.com/office/drawing/2014/main" id="{FF228C43-D8FB-4E0D-B9B1-4A30223B2CB0}"/>
              </a:ext>
            </a:extLst>
          </p:cNvPr>
          <p:cNvSpPr>
            <a:spLocks noGrp="1"/>
          </p:cNvSpPr>
          <p:nvPr>
            <p:ph type="sldNum" sz="quarter" idx="15"/>
          </p:nvPr>
        </p:nvSpPr>
        <p:spPr/>
        <p:txBody>
          <a:bodyPr/>
          <a:lstStyle/>
          <a:p>
            <a:fld id="{F7B4771B-AE04-41F8-8441-EC7D184086A2}" type="slidenum">
              <a:rPr lang="en-US" smtClean="0"/>
              <a:pPr/>
              <a:t>‹#›</a:t>
            </a:fld>
            <a:endParaRPr lang="en-US" dirty="0"/>
          </a:p>
        </p:txBody>
      </p:sp>
    </p:spTree>
    <p:extLst>
      <p:ext uri="{BB962C8B-B14F-4D97-AF65-F5344CB8AC3E}">
        <p14:creationId xmlns:p14="http://schemas.microsoft.com/office/powerpoint/2010/main" val="31871562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87EC63E-7143-46C4-878D-2C06BBE860BE}"/>
              </a:ext>
            </a:extLst>
          </p:cNvPr>
          <p:cNvSpPr>
            <a:spLocks noGrp="1"/>
          </p:cNvSpPr>
          <p:nvPr>
            <p:ph type="title" hasCustomPrompt="1"/>
          </p:nvPr>
        </p:nvSpPr>
        <p:spPr>
          <a:xfrm>
            <a:off x="838200" y="536575"/>
            <a:ext cx="10515600" cy="682625"/>
          </a:xfrm>
        </p:spPr>
        <p:txBody>
          <a:bodyPr/>
          <a:lstStyle>
            <a:lvl1pPr>
              <a:defRPr>
                <a:solidFill>
                  <a:schemeClr val="bg1"/>
                </a:solidFill>
                <a:latin typeface="Raleway" panose="020B0503030101060003" pitchFamily="34" charset="0"/>
              </a:defRPr>
            </a:lvl1pPr>
          </a:lstStyle>
          <a:p>
            <a:r>
              <a:rPr lang="en-US" dirty="0"/>
              <a:t>SLIDE TITLE</a:t>
            </a:r>
          </a:p>
        </p:txBody>
      </p:sp>
      <p:sp>
        <p:nvSpPr>
          <p:cNvPr id="13" name="Picture Placeholder 12">
            <a:extLst>
              <a:ext uri="{FF2B5EF4-FFF2-40B4-BE49-F238E27FC236}">
                <a16:creationId xmlns:a16="http://schemas.microsoft.com/office/drawing/2014/main" id="{3162935B-11F2-41A8-A62F-A94B7B1B65B9}"/>
              </a:ext>
            </a:extLst>
          </p:cNvPr>
          <p:cNvSpPr>
            <a:spLocks noGrp="1"/>
          </p:cNvSpPr>
          <p:nvPr>
            <p:ph type="pic" sz="quarter" idx="13"/>
          </p:nvPr>
        </p:nvSpPr>
        <p:spPr>
          <a:xfrm>
            <a:off x="6367463" y="1825625"/>
            <a:ext cx="4986337" cy="4351338"/>
          </a:xfrm>
        </p:spPr>
        <p:txBody>
          <a:bodyPr/>
          <a:lstStyle/>
          <a:p>
            <a:endParaRPr lang="en-US" dirty="0"/>
          </a:p>
        </p:txBody>
      </p:sp>
      <p:sp>
        <p:nvSpPr>
          <p:cNvPr id="12" name="Content Placeholder 2">
            <a:extLst>
              <a:ext uri="{FF2B5EF4-FFF2-40B4-BE49-F238E27FC236}">
                <a16:creationId xmlns:a16="http://schemas.microsoft.com/office/drawing/2014/main" id="{515012D3-C990-489F-8F93-AA4D8BF5D4BC}"/>
              </a:ext>
            </a:extLst>
          </p:cNvPr>
          <p:cNvSpPr>
            <a:spLocks noGrp="1"/>
          </p:cNvSpPr>
          <p:nvPr>
            <p:ph idx="1"/>
          </p:nvPr>
        </p:nvSpPr>
        <p:spPr>
          <a:xfrm>
            <a:off x="838200" y="1824142"/>
            <a:ext cx="4986337" cy="4351338"/>
          </a:xfrm>
        </p:spPr>
        <p:txBody>
          <a:bodyPr/>
          <a:lstStyle>
            <a:lvl1pPr marL="0" indent="0">
              <a:buNone/>
              <a:defRPr>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indent="0">
              <a:buNone/>
              <a:defRPr>
                <a:solidFill>
                  <a:schemeClr val="bg1"/>
                </a:solidFill>
              </a:defRPr>
            </a:lvl2pPr>
            <a:lvl3pPr marL="914400" indent="0">
              <a:buNone/>
              <a:defRPr>
                <a:solidFill>
                  <a:srgbClr val="FFC000"/>
                </a:solidFill>
              </a:defRPr>
            </a:lvl3pPr>
            <a:lvl4pPr marL="1371600" indent="0">
              <a:buNone/>
              <a:defRPr>
                <a:solidFill>
                  <a:schemeClr val="bg1"/>
                </a:solidFill>
              </a:defRPr>
            </a:lvl4pPr>
            <a:lvl5pPr marL="1828800" indent="0">
              <a:buNone/>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3549AD43-7D51-4AD9-8E85-F1A3EBA0952D}"/>
              </a:ext>
            </a:extLst>
          </p:cNvPr>
          <p:cNvSpPr>
            <a:spLocks noGrp="1"/>
          </p:cNvSpPr>
          <p:nvPr>
            <p:ph type="ftr" sz="quarter" idx="14"/>
          </p:nvPr>
        </p:nvSpPr>
        <p:spPr/>
        <p:txBody>
          <a:bodyPr/>
          <a:lstStyle/>
          <a:p>
            <a:r>
              <a:rPr lang="en-US" dirty="0"/>
              <a:t>NCTCOG Presentation</a:t>
            </a:r>
          </a:p>
        </p:txBody>
      </p:sp>
      <p:sp>
        <p:nvSpPr>
          <p:cNvPr id="3" name="Slide Number Placeholder 2">
            <a:extLst>
              <a:ext uri="{FF2B5EF4-FFF2-40B4-BE49-F238E27FC236}">
                <a16:creationId xmlns:a16="http://schemas.microsoft.com/office/drawing/2014/main" id="{FF228C43-D8FB-4E0D-B9B1-4A30223B2CB0}"/>
              </a:ext>
            </a:extLst>
          </p:cNvPr>
          <p:cNvSpPr>
            <a:spLocks noGrp="1"/>
          </p:cNvSpPr>
          <p:nvPr>
            <p:ph type="sldNum" sz="quarter" idx="15"/>
          </p:nvPr>
        </p:nvSpPr>
        <p:spPr/>
        <p:txBody>
          <a:bodyPr/>
          <a:lstStyle/>
          <a:p>
            <a:fld id="{F7B4771B-AE04-41F8-8441-EC7D184086A2}" type="slidenum">
              <a:rPr lang="en-US" smtClean="0"/>
              <a:pPr/>
              <a:t>‹#›</a:t>
            </a:fld>
            <a:endParaRPr lang="en-US" dirty="0"/>
          </a:p>
        </p:txBody>
      </p:sp>
    </p:spTree>
    <p:extLst>
      <p:ext uri="{BB962C8B-B14F-4D97-AF65-F5344CB8AC3E}">
        <p14:creationId xmlns:p14="http://schemas.microsoft.com/office/powerpoint/2010/main" val="22573798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0_Blank">
    <p:bg>
      <p:bgPr>
        <a:solidFill>
          <a:srgbClr val="00446A"/>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813E05C-D988-416A-BF2C-FDFAF8921A69}"/>
              </a:ext>
            </a:extLst>
          </p:cNvPr>
          <p:cNvCxnSpPr/>
          <p:nvPr userDrawn="1"/>
        </p:nvCxnSpPr>
        <p:spPr>
          <a:xfrm>
            <a:off x="4339771" y="2386817"/>
            <a:ext cx="0" cy="230129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8563A2A-5573-4A49-973C-AD8025A0C8A3}"/>
              </a:ext>
            </a:extLst>
          </p:cNvPr>
          <p:cNvCxnSpPr/>
          <p:nvPr userDrawn="1"/>
        </p:nvCxnSpPr>
        <p:spPr>
          <a:xfrm>
            <a:off x="8091714" y="2386817"/>
            <a:ext cx="0" cy="2301297"/>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6ABADA31-1F20-4E9D-A781-11DF130B3726}"/>
              </a:ext>
            </a:extLst>
          </p:cNvPr>
          <p:cNvSpPr>
            <a:spLocks noGrp="1"/>
          </p:cNvSpPr>
          <p:nvPr>
            <p:ph type="title" hasCustomPrompt="1"/>
          </p:nvPr>
        </p:nvSpPr>
        <p:spPr>
          <a:xfrm>
            <a:off x="838200" y="263274"/>
            <a:ext cx="10515600" cy="1325563"/>
          </a:xfrm>
          <a:ln>
            <a:noFill/>
          </a:ln>
        </p:spPr>
        <p:txBody>
          <a:bodyPr/>
          <a:lstStyle>
            <a:lvl1pPr>
              <a:defRPr>
                <a:solidFill>
                  <a:schemeClr val="bg1"/>
                </a:solidFill>
                <a:latin typeface="Raleway" panose="020B05030301010600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B95601B-8718-48BB-8F08-FB129D685847}"/>
              </a:ext>
            </a:extLst>
          </p:cNvPr>
          <p:cNvSpPr>
            <a:spLocks noGrp="1"/>
          </p:cNvSpPr>
          <p:nvPr>
            <p:ph type="body" sz="quarter" idx="13" hasCustomPrompt="1"/>
          </p:nvPr>
        </p:nvSpPr>
        <p:spPr>
          <a:xfrm>
            <a:off x="783468" y="3522191"/>
            <a:ext cx="3316819" cy="1477612"/>
          </a:xfrm>
          <a:ln>
            <a:noFill/>
          </a:ln>
        </p:spPr>
        <p:txBody>
          <a:bodyPr>
            <a:noAutofit/>
          </a:bodyPr>
          <a:lstStyle>
            <a:lvl1pPr marL="0" indent="0" algn="ctr">
              <a:buNone/>
              <a:defRPr sz="2000">
                <a:solidFill>
                  <a:schemeClr val="bg1"/>
                </a:solidFill>
                <a:latin typeface="Raleway" panose="020B0503030101060003" pitchFamily="34" charset="0"/>
              </a:defRPr>
            </a:lvl1pPr>
            <a:lvl2pPr marL="457200" indent="0">
              <a:buNone/>
              <a:defRPr sz="2000">
                <a:latin typeface="Raleway" panose="020B0503030101060003" pitchFamily="34" charset="0"/>
              </a:defRPr>
            </a:lvl2pPr>
            <a:lvl3pPr marL="914400" indent="0">
              <a:buNone/>
              <a:defRPr sz="2000">
                <a:latin typeface="Raleway" panose="020B0503030101060003" pitchFamily="34" charset="0"/>
              </a:defRPr>
            </a:lvl3pPr>
            <a:lvl4pPr marL="1371600" indent="0">
              <a:buNone/>
              <a:defRPr sz="2000">
                <a:latin typeface="Raleway" panose="020B0503030101060003" pitchFamily="34" charset="0"/>
              </a:defRPr>
            </a:lvl4pPr>
            <a:lvl5pPr marL="1828800" indent="0">
              <a:buNone/>
              <a:defRPr sz="2000">
                <a:latin typeface="Raleway" panose="020B05030301010600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eget</a:t>
            </a:r>
            <a:r>
              <a:rPr lang="en-US" dirty="0"/>
              <a:t> </a:t>
            </a:r>
            <a:r>
              <a:rPr lang="en-US" dirty="0" err="1"/>
              <a:t>turpis</a:t>
            </a:r>
            <a:r>
              <a:rPr lang="en-US" dirty="0"/>
              <a:t> et </a:t>
            </a:r>
            <a:r>
              <a:rPr lang="en-US" dirty="0" err="1"/>
              <a:t>enim</a:t>
            </a:r>
            <a:r>
              <a:rPr lang="en-US" dirty="0"/>
              <a:t> </a:t>
            </a:r>
            <a:r>
              <a:rPr lang="en-US" dirty="0" err="1"/>
              <a:t>hendrerit</a:t>
            </a:r>
            <a:r>
              <a:rPr lang="en-US" dirty="0"/>
              <a:t> </a:t>
            </a:r>
            <a:r>
              <a:rPr lang="en-US" dirty="0" err="1"/>
              <a:t>placerat</a:t>
            </a:r>
            <a:r>
              <a:rPr lang="en-US" dirty="0"/>
              <a:t> at et </a:t>
            </a:r>
            <a:r>
              <a:rPr lang="en-US" dirty="0" err="1"/>
              <a:t>nibh</a:t>
            </a:r>
            <a:endParaRPr lang="en-US" dirty="0"/>
          </a:p>
        </p:txBody>
      </p:sp>
      <p:sp>
        <p:nvSpPr>
          <p:cNvPr id="18" name="Text Placeholder 4">
            <a:extLst>
              <a:ext uri="{FF2B5EF4-FFF2-40B4-BE49-F238E27FC236}">
                <a16:creationId xmlns:a16="http://schemas.microsoft.com/office/drawing/2014/main" id="{6F86CBA0-3338-4F66-85E6-15EF69E94B7A}"/>
              </a:ext>
            </a:extLst>
          </p:cNvPr>
          <p:cNvSpPr>
            <a:spLocks noGrp="1"/>
          </p:cNvSpPr>
          <p:nvPr>
            <p:ph type="body" sz="quarter" idx="14" hasCustomPrompt="1"/>
          </p:nvPr>
        </p:nvSpPr>
        <p:spPr>
          <a:xfrm>
            <a:off x="759701" y="2346817"/>
            <a:ext cx="3316819" cy="923355"/>
          </a:xfrm>
          <a:ln>
            <a:noFill/>
          </a:ln>
        </p:spPr>
        <p:txBody>
          <a:bodyPr>
            <a:noAutofit/>
          </a:bodyPr>
          <a:lstStyle>
            <a:lvl1pPr marL="0" indent="0" algn="ctr">
              <a:buNone/>
              <a:defRPr sz="6000">
                <a:solidFill>
                  <a:schemeClr val="bg1"/>
                </a:solidFill>
                <a:latin typeface="Raleway" panose="020B0503030101060003" pitchFamily="34" charset="0"/>
              </a:defRPr>
            </a:lvl1pPr>
            <a:lvl2pPr marL="457200" indent="0">
              <a:buNone/>
              <a:defRPr sz="2000">
                <a:latin typeface="Raleway" panose="020B0503030101060003" pitchFamily="34" charset="0"/>
              </a:defRPr>
            </a:lvl2pPr>
            <a:lvl3pPr marL="914400" indent="0">
              <a:buNone/>
              <a:defRPr sz="2000">
                <a:latin typeface="Raleway" panose="020B0503030101060003" pitchFamily="34" charset="0"/>
              </a:defRPr>
            </a:lvl3pPr>
            <a:lvl4pPr marL="1371600" indent="0">
              <a:buNone/>
              <a:defRPr sz="2000">
                <a:latin typeface="Raleway" panose="020B0503030101060003" pitchFamily="34" charset="0"/>
              </a:defRPr>
            </a:lvl4pPr>
            <a:lvl5pPr marL="1828800" indent="0">
              <a:buNone/>
              <a:defRPr sz="2000">
                <a:latin typeface="Raleway" panose="020B0503030101060003" pitchFamily="34" charset="0"/>
              </a:defRPr>
            </a:lvl5pPr>
          </a:lstStyle>
          <a:p>
            <a:pPr lvl="0"/>
            <a:r>
              <a:rPr lang="en-US" dirty="0"/>
              <a:t>100%</a:t>
            </a:r>
          </a:p>
        </p:txBody>
      </p:sp>
      <p:sp>
        <p:nvSpPr>
          <p:cNvPr id="19" name="Text Placeholder 4">
            <a:extLst>
              <a:ext uri="{FF2B5EF4-FFF2-40B4-BE49-F238E27FC236}">
                <a16:creationId xmlns:a16="http://schemas.microsoft.com/office/drawing/2014/main" id="{9D2801C0-D4C0-4210-8530-8ACE0F00DAD6}"/>
              </a:ext>
            </a:extLst>
          </p:cNvPr>
          <p:cNvSpPr>
            <a:spLocks noGrp="1"/>
          </p:cNvSpPr>
          <p:nvPr>
            <p:ph type="body" sz="quarter" idx="15" hasCustomPrompt="1"/>
          </p:nvPr>
        </p:nvSpPr>
        <p:spPr>
          <a:xfrm>
            <a:off x="4603023" y="3516705"/>
            <a:ext cx="3316819" cy="1477612"/>
          </a:xfrm>
          <a:ln>
            <a:noFill/>
          </a:ln>
        </p:spPr>
        <p:txBody>
          <a:bodyPr>
            <a:noAutofit/>
          </a:bodyPr>
          <a:lstStyle>
            <a:lvl1pPr marL="0" indent="0" algn="ctr">
              <a:buNone/>
              <a:defRPr sz="2000">
                <a:solidFill>
                  <a:schemeClr val="bg1"/>
                </a:solidFill>
                <a:latin typeface="Raleway" panose="020B0503030101060003" pitchFamily="34" charset="0"/>
              </a:defRPr>
            </a:lvl1pPr>
            <a:lvl2pPr marL="457200" indent="0">
              <a:buNone/>
              <a:defRPr sz="2000">
                <a:latin typeface="Raleway" panose="020B0503030101060003" pitchFamily="34" charset="0"/>
              </a:defRPr>
            </a:lvl2pPr>
            <a:lvl3pPr marL="914400" indent="0">
              <a:buNone/>
              <a:defRPr sz="2000">
                <a:latin typeface="Raleway" panose="020B0503030101060003" pitchFamily="34" charset="0"/>
              </a:defRPr>
            </a:lvl3pPr>
            <a:lvl4pPr marL="1371600" indent="0">
              <a:buNone/>
              <a:defRPr sz="2000">
                <a:latin typeface="Raleway" panose="020B0503030101060003" pitchFamily="34" charset="0"/>
              </a:defRPr>
            </a:lvl4pPr>
            <a:lvl5pPr marL="1828800" indent="0">
              <a:buNone/>
              <a:defRPr sz="2000">
                <a:latin typeface="Raleway" panose="020B05030301010600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eget</a:t>
            </a:r>
            <a:r>
              <a:rPr lang="en-US" dirty="0"/>
              <a:t> </a:t>
            </a:r>
            <a:r>
              <a:rPr lang="en-US" dirty="0" err="1"/>
              <a:t>turpis</a:t>
            </a:r>
            <a:r>
              <a:rPr lang="en-US" dirty="0"/>
              <a:t> et </a:t>
            </a:r>
            <a:r>
              <a:rPr lang="en-US" dirty="0" err="1"/>
              <a:t>enim</a:t>
            </a:r>
            <a:r>
              <a:rPr lang="en-US" dirty="0"/>
              <a:t> </a:t>
            </a:r>
            <a:r>
              <a:rPr lang="en-US" dirty="0" err="1"/>
              <a:t>hendrerit</a:t>
            </a:r>
            <a:r>
              <a:rPr lang="en-US" dirty="0"/>
              <a:t> </a:t>
            </a:r>
            <a:r>
              <a:rPr lang="en-US" dirty="0" err="1"/>
              <a:t>placerat</a:t>
            </a:r>
            <a:r>
              <a:rPr lang="en-US" dirty="0"/>
              <a:t> at et </a:t>
            </a:r>
            <a:r>
              <a:rPr lang="en-US" dirty="0" err="1"/>
              <a:t>nibh</a:t>
            </a:r>
            <a:endParaRPr lang="en-US" dirty="0"/>
          </a:p>
        </p:txBody>
      </p:sp>
      <p:sp>
        <p:nvSpPr>
          <p:cNvPr id="24" name="Text Placeholder 4">
            <a:extLst>
              <a:ext uri="{FF2B5EF4-FFF2-40B4-BE49-F238E27FC236}">
                <a16:creationId xmlns:a16="http://schemas.microsoft.com/office/drawing/2014/main" id="{75F6089B-714D-41D3-8AB4-52C778BD2EBB}"/>
              </a:ext>
            </a:extLst>
          </p:cNvPr>
          <p:cNvSpPr>
            <a:spLocks noGrp="1"/>
          </p:cNvSpPr>
          <p:nvPr>
            <p:ph type="body" sz="quarter" idx="16" hasCustomPrompt="1"/>
          </p:nvPr>
        </p:nvSpPr>
        <p:spPr>
          <a:xfrm>
            <a:off x="4579256" y="2341331"/>
            <a:ext cx="3316819" cy="923355"/>
          </a:xfrm>
          <a:ln>
            <a:noFill/>
          </a:ln>
        </p:spPr>
        <p:txBody>
          <a:bodyPr>
            <a:noAutofit/>
          </a:bodyPr>
          <a:lstStyle>
            <a:lvl1pPr marL="0" indent="0" algn="ctr">
              <a:buNone/>
              <a:defRPr sz="6000">
                <a:solidFill>
                  <a:schemeClr val="bg1"/>
                </a:solidFill>
                <a:latin typeface="Raleway" panose="020B0503030101060003" pitchFamily="34" charset="0"/>
              </a:defRPr>
            </a:lvl1pPr>
            <a:lvl2pPr marL="457200" indent="0">
              <a:buNone/>
              <a:defRPr sz="2000">
                <a:latin typeface="Raleway" panose="020B0503030101060003" pitchFamily="34" charset="0"/>
              </a:defRPr>
            </a:lvl2pPr>
            <a:lvl3pPr marL="914400" indent="0">
              <a:buNone/>
              <a:defRPr sz="2000">
                <a:latin typeface="Raleway" panose="020B0503030101060003" pitchFamily="34" charset="0"/>
              </a:defRPr>
            </a:lvl3pPr>
            <a:lvl4pPr marL="1371600" indent="0">
              <a:buNone/>
              <a:defRPr sz="2000">
                <a:latin typeface="Raleway" panose="020B0503030101060003" pitchFamily="34" charset="0"/>
              </a:defRPr>
            </a:lvl4pPr>
            <a:lvl5pPr marL="1828800" indent="0">
              <a:buNone/>
              <a:defRPr sz="2000">
                <a:latin typeface="Raleway" panose="020B0503030101060003" pitchFamily="34" charset="0"/>
              </a:defRPr>
            </a:lvl5pPr>
          </a:lstStyle>
          <a:p>
            <a:pPr lvl="0"/>
            <a:r>
              <a:rPr lang="en-US" dirty="0"/>
              <a:t>$79M</a:t>
            </a:r>
          </a:p>
        </p:txBody>
      </p:sp>
      <p:sp>
        <p:nvSpPr>
          <p:cNvPr id="25" name="Text Placeholder 4">
            <a:extLst>
              <a:ext uri="{FF2B5EF4-FFF2-40B4-BE49-F238E27FC236}">
                <a16:creationId xmlns:a16="http://schemas.microsoft.com/office/drawing/2014/main" id="{62DB542F-8215-4647-9F58-036F91C69175}"/>
              </a:ext>
            </a:extLst>
          </p:cNvPr>
          <p:cNvSpPr>
            <a:spLocks noGrp="1"/>
          </p:cNvSpPr>
          <p:nvPr>
            <p:ph type="body" sz="quarter" idx="17" hasCustomPrompt="1"/>
          </p:nvPr>
        </p:nvSpPr>
        <p:spPr>
          <a:xfrm>
            <a:off x="8331198" y="3487630"/>
            <a:ext cx="3316819" cy="1477612"/>
          </a:xfrm>
          <a:ln>
            <a:noFill/>
          </a:ln>
        </p:spPr>
        <p:txBody>
          <a:bodyPr>
            <a:noAutofit/>
          </a:bodyPr>
          <a:lstStyle>
            <a:lvl1pPr marL="0" indent="0" algn="ctr">
              <a:buNone/>
              <a:defRPr sz="2000">
                <a:solidFill>
                  <a:schemeClr val="bg1"/>
                </a:solidFill>
                <a:latin typeface="Raleway" panose="020B0503030101060003" pitchFamily="34" charset="0"/>
              </a:defRPr>
            </a:lvl1pPr>
            <a:lvl2pPr marL="457200" indent="0">
              <a:buNone/>
              <a:defRPr sz="2000">
                <a:latin typeface="Raleway" panose="020B0503030101060003" pitchFamily="34" charset="0"/>
              </a:defRPr>
            </a:lvl2pPr>
            <a:lvl3pPr marL="914400" indent="0">
              <a:buNone/>
              <a:defRPr sz="2000">
                <a:latin typeface="Raleway" panose="020B0503030101060003" pitchFamily="34" charset="0"/>
              </a:defRPr>
            </a:lvl3pPr>
            <a:lvl4pPr marL="1371600" indent="0">
              <a:buNone/>
              <a:defRPr sz="2000">
                <a:latin typeface="Raleway" panose="020B0503030101060003" pitchFamily="34" charset="0"/>
              </a:defRPr>
            </a:lvl4pPr>
            <a:lvl5pPr marL="1828800" indent="0">
              <a:buNone/>
              <a:defRPr sz="2000">
                <a:latin typeface="Raleway" panose="020B05030301010600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eget</a:t>
            </a:r>
            <a:r>
              <a:rPr lang="en-US" dirty="0"/>
              <a:t> </a:t>
            </a:r>
            <a:r>
              <a:rPr lang="en-US" dirty="0" err="1"/>
              <a:t>turpis</a:t>
            </a:r>
            <a:r>
              <a:rPr lang="en-US" dirty="0"/>
              <a:t> et </a:t>
            </a:r>
            <a:r>
              <a:rPr lang="en-US" dirty="0" err="1"/>
              <a:t>enim</a:t>
            </a:r>
            <a:r>
              <a:rPr lang="en-US" dirty="0"/>
              <a:t> </a:t>
            </a:r>
            <a:r>
              <a:rPr lang="en-US" dirty="0" err="1"/>
              <a:t>hendrerit</a:t>
            </a:r>
            <a:r>
              <a:rPr lang="en-US" dirty="0"/>
              <a:t> </a:t>
            </a:r>
            <a:r>
              <a:rPr lang="en-US" dirty="0" err="1"/>
              <a:t>placerat</a:t>
            </a:r>
            <a:r>
              <a:rPr lang="en-US" dirty="0"/>
              <a:t> at et </a:t>
            </a:r>
            <a:r>
              <a:rPr lang="en-US" dirty="0" err="1"/>
              <a:t>nibh</a:t>
            </a:r>
            <a:endParaRPr lang="en-US" dirty="0"/>
          </a:p>
        </p:txBody>
      </p:sp>
      <p:sp>
        <p:nvSpPr>
          <p:cNvPr id="26" name="Text Placeholder 4">
            <a:extLst>
              <a:ext uri="{FF2B5EF4-FFF2-40B4-BE49-F238E27FC236}">
                <a16:creationId xmlns:a16="http://schemas.microsoft.com/office/drawing/2014/main" id="{73D10BC6-A92E-4D4B-AA0E-E462EAD1B2B3}"/>
              </a:ext>
            </a:extLst>
          </p:cNvPr>
          <p:cNvSpPr>
            <a:spLocks noGrp="1"/>
          </p:cNvSpPr>
          <p:nvPr>
            <p:ph type="body" sz="quarter" idx="18" hasCustomPrompt="1"/>
          </p:nvPr>
        </p:nvSpPr>
        <p:spPr>
          <a:xfrm>
            <a:off x="8307431" y="2312256"/>
            <a:ext cx="3316819" cy="923355"/>
          </a:xfrm>
          <a:ln>
            <a:noFill/>
          </a:ln>
        </p:spPr>
        <p:txBody>
          <a:bodyPr>
            <a:noAutofit/>
          </a:bodyPr>
          <a:lstStyle>
            <a:lvl1pPr marL="0" indent="0" algn="ctr">
              <a:buNone/>
              <a:defRPr sz="6000">
                <a:solidFill>
                  <a:schemeClr val="bg1"/>
                </a:solidFill>
                <a:latin typeface="Raleway" panose="020B0503030101060003" pitchFamily="34" charset="0"/>
              </a:defRPr>
            </a:lvl1pPr>
            <a:lvl2pPr marL="457200" indent="0">
              <a:buNone/>
              <a:defRPr sz="2000">
                <a:latin typeface="Raleway" panose="020B0503030101060003" pitchFamily="34" charset="0"/>
              </a:defRPr>
            </a:lvl2pPr>
            <a:lvl3pPr marL="914400" indent="0">
              <a:buNone/>
              <a:defRPr sz="2000">
                <a:latin typeface="Raleway" panose="020B0503030101060003" pitchFamily="34" charset="0"/>
              </a:defRPr>
            </a:lvl3pPr>
            <a:lvl4pPr marL="1371600" indent="0">
              <a:buNone/>
              <a:defRPr sz="2000">
                <a:latin typeface="Raleway" panose="020B0503030101060003" pitchFamily="34" charset="0"/>
              </a:defRPr>
            </a:lvl4pPr>
            <a:lvl5pPr marL="1828800" indent="0">
              <a:buNone/>
              <a:defRPr sz="2000">
                <a:latin typeface="Raleway" panose="020B0503030101060003" pitchFamily="34" charset="0"/>
              </a:defRPr>
            </a:lvl5pPr>
          </a:lstStyle>
          <a:p>
            <a:pPr lvl="0"/>
            <a:r>
              <a:rPr lang="en-US" dirty="0"/>
              <a:t>5.5</a:t>
            </a:r>
          </a:p>
        </p:txBody>
      </p:sp>
      <p:sp>
        <p:nvSpPr>
          <p:cNvPr id="3" name="Footer Placeholder 2">
            <a:extLst>
              <a:ext uri="{FF2B5EF4-FFF2-40B4-BE49-F238E27FC236}">
                <a16:creationId xmlns:a16="http://schemas.microsoft.com/office/drawing/2014/main" id="{6A5F1F50-A513-4035-97DF-84A4B5B61D65}"/>
              </a:ext>
            </a:extLst>
          </p:cNvPr>
          <p:cNvSpPr>
            <a:spLocks noGrp="1"/>
          </p:cNvSpPr>
          <p:nvPr>
            <p:ph type="ftr" sz="quarter" idx="19"/>
          </p:nvPr>
        </p:nvSpPr>
        <p:spPr/>
        <p:txBody>
          <a:bodyPr/>
          <a:lstStyle/>
          <a:p>
            <a:r>
              <a:rPr lang="en-US" dirty="0"/>
              <a:t>NCTCOG Presentation</a:t>
            </a:r>
          </a:p>
        </p:txBody>
      </p:sp>
      <p:sp>
        <p:nvSpPr>
          <p:cNvPr id="4" name="Slide Number Placeholder 3">
            <a:extLst>
              <a:ext uri="{FF2B5EF4-FFF2-40B4-BE49-F238E27FC236}">
                <a16:creationId xmlns:a16="http://schemas.microsoft.com/office/drawing/2014/main" id="{7D4058E2-4BFA-4933-91E7-8A267DE131B9}"/>
              </a:ext>
            </a:extLst>
          </p:cNvPr>
          <p:cNvSpPr>
            <a:spLocks noGrp="1"/>
          </p:cNvSpPr>
          <p:nvPr>
            <p:ph type="sldNum" sz="quarter" idx="20"/>
          </p:nvPr>
        </p:nvSpPr>
        <p:spPr/>
        <p:txBody>
          <a:bodyPr/>
          <a:lstStyle/>
          <a:p>
            <a:fld id="{F7B4771B-AE04-41F8-8441-EC7D184086A2}" type="slidenum">
              <a:rPr lang="en-US" smtClean="0"/>
              <a:pPr/>
              <a:t>‹#›</a:t>
            </a:fld>
            <a:endParaRPr lang="en-US" dirty="0"/>
          </a:p>
        </p:txBody>
      </p:sp>
    </p:spTree>
    <p:extLst>
      <p:ext uri="{BB962C8B-B14F-4D97-AF65-F5344CB8AC3E}">
        <p14:creationId xmlns:p14="http://schemas.microsoft.com/office/powerpoint/2010/main" val="8199677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39B2391-8EC5-F79D-4490-B704139C52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6D0D9D32-4B6C-7D43-63D1-E2E2C3D0BC78}"/>
              </a:ext>
            </a:extLst>
          </p:cNvPr>
          <p:cNvSpPr/>
          <p:nvPr userDrawn="1"/>
        </p:nvSpPr>
        <p:spPr>
          <a:xfrm>
            <a:off x="-1447800" y="3703320"/>
            <a:ext cx="13821175" cy="231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Holder 2"/>
          <p:cNvSpPr>
            <a:spLocks noGrp="1"/>
          </p:cNvSpPr>
          <p:nvPr>
            <p:ph type="ctrTitle"/>
          </p:nvPr>
        </p:nvSpPr>
        <p:spPr>
          <a:xfrm>
            <a:off x="914401" y="914402"/>
            <a:ext cx="10363200" cy="615553"/>
          </a:xfrm>
          <a:prstGeom prst="rect">
            <a:avLst/>
          </a:prstGeom>
        </p:spPr>
        <p:txBody>
          <a:bodyPr wrap="square" lIns="0" tIns="0" rIns="0" bIns="0">
            <a:spAutoFit/>
          </a:bodyPr>
          <a:lstStyle>
            <a:lvl1pPr>
              <a:defRPr b="1">
                <a:solidFill>
                  <a:schemeClr val="bg1"/>
                </a:solidFill>
              </a:defRPr>
            </a:lvl1pPr>
          </a:lstStyle>
          <a:p>
            <a:endParaRPr/>
          </a:p>
        </p:txBody>
      </p:sp>
      <p:sp>
        <p:nvSpPr>
          <p:cNvPr id="3" name="Holder 3"/>
          <p:cNvSpPr>
            <a:spLocks noGrp="1"/>
          </p:cNvSpPr>
          <p:nvPr>
            <p:ph type="subTitle" idx="4"/>
          </p:nvPr>
        </p:nvSpPr>
        <p:spPr>
          <a:xfrm>
            <a:off x="914400" y="3886201"/>
            <a:ext cx="853440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1" y="6377942"/>
            <a:ext cx="3901440" cy="276999"/>
          </a:xfrm>
        </p:spPr>
        <p:txBody>
          <a:bodyPr lIns="0" tIns="0" rIns="0" bIns="0"/>
          <a:lstStyle>
            <a:lvl1pPr algn="ctr">
              <a:defRPr>
                <a:solidFill>
                  <a:schemeClr val="bg1"/>
                </a:solidFill>
              </a:defRPr>
            </a:lvl1pPr>
          </a:lstStyle>
          <a:p>
            <a:endParaRPr lang="en-US"/>
          </a:p>
        </p:txBody>
      </p:sp>
      <p:sp>
        <p:nvSpPr>
          <p:cNvPr id="5" name="Holder 5"/>
          <p:cNvSpPr>
            <a:spLocks noGrp="1"/>
          </p:cNvSpPr>
          <p:nvPr>
            <p:ph type="dt" sz="half" idx="6"/>
          </p:nvPr>
        </p:nvSpPr>
        <p:spPr>
          <a:xfrm>
            <a:off x="8991600" y="6377942"/>
            <a:ext cx="2804160" cy="276999"/>
          </a:xfrm>
        </p:spPr>
        <p:txBody>
          <a:bodyPr lIns="0" tIns="0" rIns="0" bIns="0"/>
          <a:lstStyle>
            <a:lvl1pPr algn="r">
              <a:defRPr>
                <a:solidFill>
                  <a:schemeClr val="bg1"/>
                </a:solidFill>
              </a:defRPr>
            </a:lvl1pPr>
          </a:lstStyle>
          <a:p>
            <a:fld id="{B530405F-DB5B-46F5-B6C6-A062BA7687D9}" type="datetime1">
              <a:rPr lang="en-US" smtClean="0"/>
              <a:t>7/14/2023</a:t>
            </a:fld>
            <a:endParaRPr lang="en-US"/>
          </a:p>
        </p:txBody>
      </p:sp>
    </p:spTree>
    <p:extLst>
      <p:ext uri="{BB962C8B-B14F-4D97-AF65-F5344CB8AC3E}">
        <p14:creationId xmlns:p14="http://schemas.microsoft.com/office/powerpoint/2010/main" val="160250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8" b="-1"/>
          <a:stretch/>
        </p:blipFill>
        <p:spPr>
          <a:xfrm>
            <a:off x="8704" y="0"/>
            <a:ext cx="12189832" cy="624840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53560" y="1805940"/>
            <a:ext cx="3550920" cy="2080260"/>
          </a:xfrm>
        </p:spPr>
        <p:txBody>
          <a:bodyPr>
            <a:normAutofit/>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image here</a:t>
            </a:r>
          </a:p>
        </p:txBody>
      </p:sp>
      <p:sp>
        <p:nvSpPr>
          <p:cNvPr id="16" name="Content Placeholder 2"/>
          <p:cNvSpPr>
            <a:spLocks noGrp="1"/>
          </p:cNvSpPr>
          <p:nvPr>
            <p:ph sz="half" idx="17" hasCustomPrompt="1"/>
          </p:nvPr>
        </p:nvSpPr>
        <p:spPr>
          <a:xfrm>
            <a:off x="4353560" y="4152900"/>
            <a:ext cx="355092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13" name="Content Placeholder 2"/>
          <p:cNvSpPr>
            <a:spLocks noGrp="1"/>
          </p:cNvSpPr>
          <p:nvPr>
            <p:ph sz="half" idx="18" hasCustomPrompt="1"/>
          </p:nvPr>
        </p:nvSpPr>
        <p:spPr>
          <a:xfrm>
            <a:off x="8115300" y="1805940"/>
            <a:ext cx="323850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Content Placeholder 2"/>
          <p:cNvSpPr>
            <a:spLocks noGrp="1"/>
          </p:cNvSpPr>
          <p:nvPr>
            <p:ph sz="half" idx="19" hasCustomPrompt="1"/>
          </p:nvPr>
        </p:nvSpPr>
        <p:spPr>
          <a:xfrm>
            <a:off x="8115300" y="4152900"/>
            <a:ext cx="323850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21" name="Picture 2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88975842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03801" y="170539"/>
            <a:ext cx="9219424" cy="635635"/>
          </a:xfrm>
        </p:spPr>
        <p:txBody>
          <a:bodyPr lIns="0" tIns="0" rIns="0" bIns="0"/>
          <a:lstStyle>
            <a:lvl1pPr>
              <a:defRPr sz="3999"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09291CB-8EFE-4AB5-8677-833A5AF77A0B}" type="datetime1">
              <a:rPr lang="en-US" smtClean="0"/>
              <a:t>7/14/2023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783274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83516D-19B0-40F0-0595-ECBA5E76A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2" name="Holder 2"/>
          <p:cNvSpPr>
            <a:spLocks noGrp="1"/>
          </p:cNvSpPr>
          <p:nvPr>
            <p:ph type="title"/>
          </p:nvPr>
        </p:nvSpPr>
        <p:spPr>
          <a:xfrm>
            <a:off x="381001" y="483993"/>
            <a:ext cx="3429000" cy="615553"/>
          </a:xfrm>
        </p:spPr>
        <p:txBody>
          <a:bodyPr lIns="0" tIns="0" rIns="0" bIns="0"/>
          <a:lstStyle>
            <a:lvl1pPr>
              <a:defRPr sz="3999" b="1" i="0">
                <a:solidFill>
                  <a:srgbClr val="001F5F"/>
                </a:solidFill>
                <a:latin typeface="Arial"/>
                <a:cs typeface="Arial"/>
              </a:defRPr>
            </a:lvl1pPr>
          </a:lstStyle>
          <a:p>
            <a:endParaRPr/>
          </a:p>
        </p:txBody>
      </p:sp>
      <p:sp>
        <p:nvSpPr>
          <p:cNvPr id="3" name="Holder 3"/>
          <p:cNvSpPr>
            <a:spLocks noGrp="1"/>
          </p:cNvSpPr>
          <p:nvPr>
            <p:ph sz="half" idx="2"/>
          </p:nvPr>
        </p:nvSpPr>
        <p:spPr>
          <a:xfrm>
            <a:off x="381001" y="1577340"/>
            <a:ext cx="34290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572000" y="2"/>
            <a:ext cx="7620000" cy="276999"/>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a:xfrm>
            <a:off x="399393" y="6377941"/>
            <a:ext cx="2804160" cy="276999"/>
          </a:xfrm>
        </p:spPr>
        <p:txBody>
          <a:bodyPr lIns="0" tIns="0" rIns="0" bIns="0"/>
          <a:lstStyle>
            <a:lvl1pPr algn="l">
              <a:defRPr>
                <a:solidFill>
                  <a:schemeClr val="tx1">
                    <a:tint val="75000"/>
                  </a:schemeClr>
                </a:solidFill>
              </a:defRPr>
            </a:lvl1pPr>
          </a:lstStyle>
          <a:p>
            <a:fld id="{96CA4BB9-0776-443C-96F0-BA119DCABB86}" type="datetime1">
              <a:rPr lang="en-US" smtClean="0"/>
              <a:t>7/14/2023</a:t>
            </a:fld>
            <a:endParaRPr lang="en-US"/>
          </a:p>
        </p:txBody>
      </p:sp>
    </p:spTree>
    <p:extLst>
      <p:ext uri="{BB962C8B-B14F-4D97-AF65-F5344CB8AC3E}">
        <p14:creationId xmlns:p14="http://schemas.microsoft.com/office/powerpoint/2010/main" val="397599902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C9D91F3D-C6EC-0ADF-EA82-4E93E0CBD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Holder 2"/>
          <p:cNvSpPr>
            <a:spLocks noGrp="1"/>
          </p:cNvSpPr>
          <p:nvPr>
            <p:ph type="title"/>
          </p:nvPr>
        </p:nvSpPr>
        <p:spPr>
          <a:xfrm>
            <a:off x="950386" y="762002"/>
            <a:ext cx="8346014" cy="635635"/>
          </a:xfrm>
        </p:spPr>
        <p:txBody>
          <a:bodyPr lIns="0" tIns="0" rIns="0" bIns="0"/>
          <a:lstStyle>
            <a:lvl1pPr>
              <a:defRPr sz="3999" b="1" i="0">
                <a:solidFill>
                  <a:srgbClr val="001F5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ABC5710A-0DB1-4D7D-BBD5-FDD1547FF4EB}" type="datetime1">
              <a:rPr lang="en-US" smtClean="0"/>
              <a:t>7/14/2023</a:t>
            </a:fld>
            <a:endParaRPr lang="en-US"/>
          </a:p>
        </p:txBody>
      </p:sp>
      <p:sp>
        <p:nvSpPr>
          <p:cNvPr id="5" name="Holder 5"/>
          <p:cNvSpPr>
            <a:spLocks noGrp="1"/>
          </p:cNvSpPr>
          <p:nvPr>
            <p:ph type="sldNum" sz="quarter" idx="7"/>
          </p:nvPr>
        </p:nvSpPr>
        <p:spPr>
          <a:xfrm>
            <a:off x="8778240" y="6377942"/>
            <a:ext cx="2804160" cy="276999"/>
          </a:xfrm>
        </p:spPr>
        <p:txBody>
          <a:bodyPr lIns="0" tIns="0" rIns="0" bIns="0"/>
          <a:lstStyle>
            <a:lvl1pPr algn="r">
              <a:defRPr>
                <a:solidFill>
                  <a:schemeClr val="bg1"/>
                </a:solidFill>
              </a:defRPr>
            </a:lvl1pPr>
          </a:lstStyle>
          <a:p>
            <a:fld id="{B6F15528-21DE-4FAA-801E-634DDDAF4B2B}" type="slidenum">
              <a:rPr lang="en-US" smtClean="0"/>
              <a:pPr/>
              <a:t>‹#›</a:t>
            </a:fld>
            <a:endParaRPr lang="en-US"/>
          </a:p>
        </p:txBody>
      </p:sp>
      <p:sp>
        <p:nvSpPr>
          <p:cNvPr id="8" name="Holder 3">
            <a:extLst>
              <a:ext uri="{FF2B5EF4-FFF2-40B4-BE49-F238E27FC236}">
                <a16:creationId xmlns:a16="http://schemas.microsoft.com/office/drawing/2014/main" id="{E7A5BEEA-A4F8-7275-EB14-45655BAED68C}"/>
              </a:ext>
            </a:extLst>
          </p:cNvPr>
          <p:cNvSpPr>
            <a:spLocks noGrp="1"/>
          </p:cNvSpPr>
          <p:nvPr>
            <p:ph sz="half" idx="2"/>
          </p:nvPr>
        </p:nvSpPr>
        <p:spPr>
          <a:xfrm>
            <a:off x="950386" y="1577340"/>
            <a:ext cx="8346014" cy="276999"/>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5824285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E905CF6-F507-4858-ACDF-186BA3BDF08A}" type="datetime1">
              <a:rPr lang="en-US" smtClean="0"/>
              <a:t>7/14/2023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49149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41396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146398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7510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607109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851111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233399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25064297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214671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438748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115300" y="-1"/>
            <a:ext cx="4076700" cy="617537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194606"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0799601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sp>
        <p:nvSpPr>
          <p:cNvPr id="16" name="Rectangle 15"/>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5" name="Content Placeholder 2"/>
          <p:cNvSpPr>
            <a:spLocks noGrp="1"/>
          </p:cNvSpPr>
          <p:nvPr>
            <p:ph sz="half" idx="16" hasCustomPrompt="1"/>
          </p:nvPr>
        </p:nvSpPr>
        <p:spPr>
          <a:xfrm>
            <a:off x="495301" y="1896642"/>
            <a:ext cx="11315700" cy="405807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21" name="Title 1"/>
          <p:cNvSpPr>
            <a:spLocks noGrp="1"/>
          </p:cNvSpPr>
          <p:nvPr>
            <p:ph type="title"/>
          </p:nvPr>
        </p:nvSpPr>
        <p:spPr>
          <a:xfrm>
            <a:off x="495300" y="365125"/>
            <a:ext cx="11315700" cy="1189355"/>
          </a:xfrm>
        </p:spPr>
        <p:txBody>
          <a:bodyPr>
            <a:normAutofit/>
          </a:bodyPr>
          <a:lstStyle>
            <a:lvl1pPr algn="l">
              <a:defRPr sz="4400" b="1">
                <a:solidFill>
                  <a:schemeClr val="bg1"/>
                </a:solidFill>
              </a:defRPr>
            </a:lvl1pPr>
          </a:lstStyle>
          <a:p>
            <a:r>
              <a:rPr lang="en-US"/>
              <a:t>Click to edit Master 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777665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4_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sz="1000"/>
            </a:lvl1pPr>
          </a:lstStyle>
          <a:p>
            <a:fld id="{2BB41FEB-68D6-4CF9-B98A-92D3272D3124}" type="slidenum">
              <a:rPr lang="en-US" smtClean="0"/>
              <a:pPr/>
              <a:t>‹#›</a:t>
            </a:fld>
            <a:endParaRPr lang="en-US" dirty="0"/>
          </a:p>
        </p:txBody>
      </p:sp>
      <p:sp>
        <p:nvSpPr>
          <p:cNvPr id="9" name="Title 1"/>
          <p:cNvSpPr>
            <a:spLocks noGrp="1"/>
          </p:cNvSpPr>
          <p:nvPr>
            <p:ph type="title"/>
          </p:nvPr>
        </p:nvSpPr>
        <p:spPr>
          <a:xfrm>
            <a:off x="499537" y="3255662"/>
            <a:ext cx="11277523" cy="2844641"/>
          </a:xfrm>
          <a:gradFill>
            <a:gsLst>
              <a:gs pos="0">
                <a:srgbClr val="005192"/>
              </a:gs>
              <a:gs pos="100000">
                <a:srgbClr val="00024B"/>
              </a:gs>
            </a:gsLst>
            <a:lin ang="5400000" scaled="1"/>
          </a:gradFill>
        </p:spPr>
        <p:txBody>
          <a:bodyPr lIns="182880" bIns="365760" anchor="ctr">
            <a:normAutofit/>
          </a:bodyPr>
          <a:lstStyle>
            <a:lvl1pPr>
              <a:defRPr sz="2700">
                <a:solidFill>
                  <a:schemeClr val="bg1"/>
                </a:solidFill>
              </a:defRPr>
            </a:lvl1pPr>
          </a:lstStyle>
          <a:p>
            <a:r>
              <a:rPr lang="en-US"/>
              <a:t>Click to edit Master title style</a:t>
            </a:r>
          </a:p>
        </p:txBody>
      </p:sp>
      <p:sp>
        <p:nvSpPr>
          <p:cNvPr id="14" name="Rectangle 13"/>
          <p:cNvSpPr/>
          <p:nvPr userDrawn="1"/>
        </p:nvSpPr>
        <p:spPr>
          <a:xfrm>
            <a:off x="499537" y="1523275"/>
            <a:ext cx="11277523" cy="45719"/>
          </a:xfrm>
          <a:prstGeom prst="rect">
            <a:avLst/>
          </a:prstGeom>
          <a:solidFill>
            <a:srgbClr val="0051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 name="TextBox 14"/>
          <p:cNvSpPr txBox="1"/>
          <p:nvPr userDrawn="1"/>
        </p:nvSpPr>
        <p:spPr>
          <a:xfrm>
            <a:off x="488594" y="1151242"/>
            <a:ext cx="7508957" cy="300082"/>
          </a:xfrm>
          <a:prstGeom prst="rect">
            <a:avLst/>
          </a:prstGeom>
          <a:noFill/>
        </p:spPr>
        <p:txBody>
          <a:bodyPr wrap="square" rtlCol="0">
            <a:spAutoFit/>
          </a:bodyPr>
          <a:lstStyle/>
          <a:p>
            <a:r>
              <a:rPr lang="en-US" sz="1350" b="1" dirty="0">
                <a:solidFill>
                  <a:schemeClr val="bg1">
                    <a:lumMod val="50000"/>
                  </a:schemeClr>
                </a:solidFill>
                <a:latin typeface="Century Gothic" panose="020B0502020202020204" pitchFamily="34" charset="0"/>
              </a:rPr>
              <a:t>Center for Accelerating Innovation </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417748" y="992037"/>
            <a:ext cx="2043345" cy="420589"/>
          </a:xfrm>
          <a:prstGeom prst="rect">
            <a:avLst/>
          </a:prstGeom>
        </p:spPr>
      </p:pic>
      <p:pic>
        <p:nvPicPr>
          <p:cNvPr id="8" name="Picture 7">
            <a:extLst>
              <a:ext uri="{FF2B5EF4-FFF2-40B4-BE49-F238E27FC236}">
                <a16:creationId xmlns:a16="http://schemas.microsoft.com/office/drawing/2014/main" id="{1B3EF267-DD96-4179-B58E-FC209338701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99537" y="1513256"/>
            <a:ext cx="11277523" cy="1742407"/>
          </a:xfrm>
          <a:prstGeom prst="rect">
            <a:avLst/>
          </a:prstGeom>
        </p:spPr>
      </p:pic>
      <p:sp>
        <p:nvSpPr>
          <p:cNvPr id="5" name="TextBox 4">
            <a:extLst>
              <a:ext uri="{FF2B5EF4-FFF2-40B4-BE49-F238E27FC236}">
                <a16:creationId xmlns:a16="http://schemas.microsoft.com/office/drawing/2014/main" id="{DABAD2CC-D324-4564-9A86-009D841A3B77}"/>
              </a:ext>
            </a:extLst>
          </p:cNvPr>
          <p:cNvSpPr txBox="1"/>
          <p:nvPr userDrawn="1"/>
        </p:nvSpPr>
        <p:spPr>
          <a:xfrm>
            <a:off x="8674722" y="5865917"/>
            <a:ext cx="2114681" cy="246221"/>
          </a:xfrm>
          <a:prstGeom prst="rect">
            <a:avLst/>
          </a:prstGeom>
          <a:noFill/>
        </p:spPr>
        <p:txBody>
          <a:bodyPr wrap="none" rtlCol="0">
            <a:spAutoFit/>
          </a:bodyPr>
          <a:lstStyle/>
          <a:p>
            <a:r>
              <a:rPr lang="en-US" sz="1000" i="1" dirty="0">
                <a:solidFill>
                  <a:schemeClr val="bg1"/>
                </a:solidFill>
              </a:rPr>
              <a:t>Source: Pixabay, Unsplash and FHWA</a:t>
            </a:r>
          </a:p>
        </p:txBody>
      </p:sp>
      <p:pic>
        <p:nvPicPr>
          <p:cNvPr id="10" name="Picture 9">
            <a:extLst>
              <a:ext uri="{FF2B5EF4-FFF2-40B4-BE49-F238E27FC236}">
                <a16:creationId xmlns:a16="http://schemas.microsoft.com/office/drawing/2014/main" id="{85D3430A-225F-4845-A655-6CFF2E0F1C1D}"/>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9642382" y="760546"/>
            <a:ext cx="2134679" cy="629730"/>
          </a:xfrm>
          <a:prstGeom prst="rect">
            <a:avLst/>
          </a:prstGeom>
        </p:spPr>
      </p:pic>
    </p:spTree>
    <p:extLst>
      <p:ext uri="{BB962C8B-B14F-4D97-AF65-F5344CB8AC3E}">
        <p14:creationId xmlns:p14="http://schemas.microsoft.com/office/powerpoint/2010/main" val="26077050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110718" y="457200"/>
            <a:ext cx="7644402" cy="3235959"/>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107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588343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40866815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1388507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871628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24064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27144658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marL="344488" indent="-344488">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marL="344488" indent="-344488">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0617351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21540" t="3234" b="25824"/>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818068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32815469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One</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p:cNvSpPr>
            <a:spLocks noGrp="1"/>
          </p:cNvSpPr>
          <p:nvPr>
            <p:ph sz="half" idx="14" hasCustomPrompt="1"/>
          </p:nvPr>
        </p:nvSpPr>
        <p:spPr>
          <a:xfrm>
            <a:off x="8382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Content Placeholder 2"/>
          <p:cNvSpPr>
            <a:spLocks noGrp="1"/>
          </p:cNvSpPr>
          <p:nvPr>
            <p:ph sz="half" idx="15" hasCustomPrompt="1"/>
          </p:nvPr>
        </p:nvSpPr>
        <p:spPr>
          <a:xfrm>
            <a:off x="44704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Two</a:t>
            </a:r>
          </a:p>
          <a:p>
            <a:pPr lvl="1"/>
            <a:r>
              <a:rPr lang="en-US"/>
              <a:t>Subheading</a:t>
            </a:r>
          </a:p>
        </p:txBody>
      </p:sp>
      <p:sp>
        <p:nvSpPr>
          <p:cNvPr id="15" name="Content Placeholder 2"/>
          <p:cNvSpPr>
            <a:spLocks noGrp="1"/>
          </p:cNvSpPr>
          <p:nvPr>
            <p:ph sz="half" idx="16" hasCustomPrompt="1"/>
          </p:nvPr>
        </p:nvSpPr>
        <p:spPr>
          <a:xfrm>
            <a:off x="44704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808736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Three</a:t>
            </a:r>
          </a:p>
          <a:p>
            <a:pPr lvl="1"/>
            <a:r>
              <a:rPr lang="en-US"/>
              <a:t>Subheading</a:t>
            </a:r>
          </a:p>
        </p:txBody>
      </p:sp>
      <p:sp>
        <p:nvSpPr>
          <p:cNvPr id="17" name="Content Placeholder 2"/>
          <p:cNvSpPr>
            <a:spLocks noGrp="1"/>
          </p:cNvSpPr>
          <p:nvPr>
            <p:ph sz="half" idx="18" hasCustomPrompt="1"/>
          </p:nvPr>
        </p:nvSpPr>
        <p:spPr>
          <a:xfrm>
            <a:off x="808736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30261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29896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6410443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704" y="10160"/>
            <a:ext cx="12189832" cy="62382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28160" y="1805940"/>
            <a:ext cx="70256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4328160" y="4152900"/>
            <a:ext cx="702564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469668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8" b="-1"/>
          <a:stretch/>
        </p:blipFill>
        <p:spPr>
          <a:xfrm>
            <a:off x="8704" y="0"/>
            <a:ext cx="12189832" cy="624840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53560" y="1805940"/>
            <a:ext cx="3550920" cy="2080260"/>
          </a:xfrm>
        </p:spPr>
        <p:txBody>
          <a:bodyPr>
            <a:normAutofit/>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image here</a:t>
            </a:r>
          </a:p>
        </p:txBody>
      </p:sp>
      <p:sp>
        <p:nvSpPr>
          <p:cNvPr id="16" name="Content Placeholder 2"/>
          <p:cNvSpPr>
            <a:spLocks noGrp="1"/>
          </p:cNvSpPr>
          <p:nvPr>
            <p:ph sz="half" idx="17" hasCustomPrompt="1"/>
          </p:nvPr>
        </p:nvSpPr>
        <p:spPr>
          <a:xfrm>
            <a:off x="4353560" y="4152900"/>
            <a:ext cx="355092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13" name="Content Placeholder 2"/>
          <p:cNvSpPr>
            <a:spLocks noGrp="1"/>
          </p:cNvSpPr>
          <p:nvPr>
            <p:ph sz="half" idx="18" hasCustomPrompt="1"/>
          </p:nvPr>
        </p:nvSpPr>
        <p:spPr>
          <a:xfrm>
            <a:off x="8115300" y="1805940"/>
            <a:ext cx="323850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Content Placeholder 2"/>
          <p:cNvSpPr>
            <a:spLocks noGrp="1"/>
          </p:cNvSpPr>
          <p:nvPr>
            <p:ph sz="half" idx="19" hasCustomPrompt="1"/>
          </p:nvPr>
        </p:nvSpPr>
        <p:spPr>
          <a:xfrm>
            <a:off x="8115300" y="4152900"/>
            <a:ext cx="323850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21" name="Picture 2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6386632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2954984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37948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16654828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35668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862879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4750962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7131866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3239937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2110827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9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21480"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68867"/>
            <a:ext cx="3390900" cy="376840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9278813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110718" y="457200"/>
            <a:ext cx="7644402" cy="3235959"/>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107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17001980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27235180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331319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40782593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375354" y="1769806"/>
            <a:ext cx="7379765" cy="1923353"/>
          </a:xfrm>
        </p:spPr>
        <p:txBody>
          <a:bodyPr anchor="t"/>
          <a:lstStyle>
            <a:lvl1pPr algn="l">
              <a:defRPr sz="6000" b="1">
                <a:solidFill>
                  <a:schemeClr val="accent4"/>
                </a:solidFill>
              </a:defRPr>
            </a:lvl1pPr>
          </a:lstStyle>
          <a:p>
            <a:r>
              <a:rPr lang="en-US"/>
              <a:t>Click to edit Master title style</a:t>
            </a:r>
          </a:p>
        </p:txBody>
      </p:sp>
      <p:sp>
        <p:nvSpPr>
          <p:cNvPr id="3" name="Subtitle 2"/>
          <p:cNvSpPr>
            <a:spLocks noGrp="1"/>
          </p:cNvSpPr>
          <p:nvPr>
            <p:ph type="subTitle" idx="1"/>
          </p:nvPr>
        </p:nvSpPr>
        <p:spPr>
          <a:xfrm>
            <a:off x="4355690" y="322006"/>
            <a:ext cx="7399430" cy="1447800"/>
          </a:xfrm>
        </p:spPr>
        <p:txBody>
          <a:bodyPr anchor="b"/>
          <a:lstStyle>
            <a:lvl1pPr marL="0" indent="0" algn="l">
              <a:buNone/>
              <a:defRPr sz="4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477246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41709494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20815899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287508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2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2168" y="-20320"/>
            <a:ext cx="12189832" cy="6263640"/>
          </a:xfrm>
          <a:prstGeom prst="rect">
            <a:avLst/>
          </a:prstGeom>
        </p:spPr>
      </p:pic>
      <p:sp>
        <p:nvSpPr>
          <p:cNvPr id="8" name="Rectangle 7"/>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271918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85800" y="365125"/>
            <a:ext cx="10515600" cy="1325563"/>
          </a:xfrm>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685800" y="2202425"/>
            <a:ext cx="6334432" cy="3974537"/>
          </a:xfrm>
        </p:spPr>
        <p:txBody>
          <a:bodyPr/>
          <a:lstStyle>
            <a:lvl1pPr>
              <a:defRPr sz="3200">
                <a:solidFill>
                  <a:schemeClr val="bg1"/>
                </a:solidFill>
              </a:defRPr>
            </a:lvl1pPr>
            <a:lvl2pPr>
              <a:spcBef>
                <a:spcPts val="600"/>
              </a:spcBef>
              <a:spcAft>
                <a:spcPts val="1200"/>
              </a:spcAft>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312278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3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2168" y="-20320"/>
            <a:ext cx="12189832" cy="6263640"/>
          </a:xfrm>
          <a:prstGeom prst="rect">
            <a:avLst/>
          </a:prstGeom>
        </p:spPr>
      </p:pic>
      <p:sp>
        <p:nvSpPr>
          <p:cNvPr id="12" name="Isosceles Triangle 11">
            <a:extLst>
              <a:ext uri="{FF2B5EF4-FFF2-40B4-BE49-F238E27FC236}">
                <a16:creationId xmlns:a16="http://schemas.microsoft.com/office/drawing/2014/main" id="{901A0DC5-9DB6-4C3D-9B10-2589CFA70C4E}"/>
              </a:ext>
            </a:extLst>
          </p:cNvPr>
          <p:cNvSpPr/>
          <p:nvPr userDrawn="1"/>
        </p:nvSpPr>
        <p:spPr>
          <a:xfrm rot="10800000">
            <a:off x="4638677" y="1033463"/>
            <a:ext cx="2679700" cy="697233"/>
          </a:xfrm>
          <a:prstGeom prst="triangle">
            <a:avLst/>
          </a:prstGeom>
          <a:solidFill>
            <a:srgbClr val="0E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0"/>
            <a:ext cx="12192000" cy="1325564"/>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685800" y="2123051"/>
            <a:ext cx="6575323" cy="3805801"/>
          </a:xfrm>
        </p:spPr>
        <p:txBody>
          <a:bodyPr>
            <a:noAutofit/>
          </a:bodyPr>
          <a:lstStyle>
            <a:lvl1pPr>
              <a:defRPr sz="3200">
                <a:solidFill>
                  <a:schemeClr val="bg1"/>
                </a:solidFill>
              </a:defRPr>
            </a:lvl1pPr>
            <a:lvl2pPr>
              <a:spcBef>
                <a:spcPts val="600"/>
              </a:spcBef>
              <a:spcAft>
                <a:spcPts val="1200"/>
              </a:spcAft>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
        <p:nvSpPr>
          <p:cNvPr id="2" name="Title 1"/>
          <p:cNvSpPr>
            <a:spLocks noGrp="1"/>
          </p:cNvSpPr>
          <p:nvPr>
            <p:ph type="title"/>
          </p:nvPr>
        </p:nvSpPr>
        <p:spPr>
          <a:xfrm>
            <a:off x="685800" y="235975"/>
            <a:ext cx="10515600" cy="1089590"/>
          </a:xfrm>
        </p:spPr>
        <p:txBody>
          <a:bodyPr/>
          <a:lstStyle>
            <a:lvl1pPr>
              <a:defRPr b="1">
                <a:solidFill>
                  <a:schemeClr val="bg1"/>
                </a:solidFill>
              </a:defRPr>
            </a:lvl1pPr>
          </a:lstStyle>
          <a:p>
            <a:r>
              <a:rPr lang="en-US"/>
              <a:t>Click to edit Master title style</a:t>
            </a:r>
          </a:p>
        </p:txBody>
      </p:sp>
    </p:spTree>
    <p:extLst>
      <p:ext uri="{BB962C8B-B14F-4D97-AF65-F5344CB8AC3E}">
        <p14:creationId xmlns:p14="http://schemas.microsoft.com/office/powerpoint/2010/main" val="37707561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4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2168" y="-20320"/>
            <a:ext cx="12189832" cy="6263640"/>
          </a:xfrm>
          <a:prstGeom prst="rect">
            <a:avLst/>
          </a:prstGeom>
        </p:spPr>
      </p:pic>
      <p:sp>
        <p:nvSpPr>
          <p:cNvPr id="8" name="Rectangle 7"/>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85800" y="245807"/>
            <a:ext cx="10515600" cy="1444882"/>
          </a:xfrm>
        </p:spPr>
        <p:txBody>
          <a:bodyPr/>
          <a:lstStyle>
            <a:lvl1pPr>
              <a:lnSpc>
                <a:spcPct val="100000"/>
              </a:lnSpc>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685800" y="2286000"/>
            <a:ext cx="3350172" cy="3715407"/>
          </a:xfrm>
        </p:spPr>
        <p:txBody>
          <a:bodyPr/>
          <a:lstStyle>
            <a:lvl1pPr>
              <a:spcAft>
                <a:spcPts val="180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3044015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1801507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One</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p:cNvSpPr>
            <a:spLocks noGrp="1"/>
          </p:cNvSpPr>
          <p:nvPr>
            <p:ph sz="half" idx="14" hasCustomPrompt="1"/>
          </p:nvPr>
        </p:nvSpPr>
        <p:spPr>
          <a:xfrm>
            <a:off x="8382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Content Placeholder 2"/>
          <p:cNvSpPr>
            <a:spLocks noGrp="1"/>
          </p:cNvSpPr>
          <p:nvPr>
            <p:ph sz="half" idx="15" hasCustomPrompt="1"/>
          </p:nvPr>
        </p:nvSpPr>
        <p:spPr>
          <a:xfrm>
            <a:off x="44704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Two</a:t>
            </a:r>
          </a:p>
          <a:p>
            <a:pPr lvl="1"/>
            <a:r>
              <a:rPr lang="en-US"/>
              <a:t>Subheading</a:t>
            </a:r>
          </a:p>
        </p:txBody>
      </p:sp>
      <p:sp>
        <p:nvSpPr>
          <p:cNvPr id="15" name="Content Placeholder 2"/>
          <p:cNvSpPr>
            <a:spLocks noGrp="1"/>
          </p:cNvSpPr>
          <p:nvPr>
            <p:ph sz="half" idx="16" hasCustomPrompt="1"/>
          </p:nvPr>
        </p:nvSpPr>
        <p:spPr>
          <a:xfrm>
            <a:off x="44704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808736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Three</a:t>
            </a:r>
          </a:p>
          <a:p>
            <a:pPr lvl="1"/>
            <a:r>
              <a:rPr lang="en-US"/>
              <a:t>Subheading</a:t>
            </a:r>
          </a:p>
        </p:txBody>
      </p:sp>
      <p:sp>
        <p:nvSpPr>
          <p:cNvPr id="17" name="Content Placeholder 2"/>
          <p:cNvSpPr>
            <a:spLocks noGrp="1"/>
          </p:cNvSpPr>
          <p:nvPr>
            <p:ph sz="half" idx="18" hasCustomPrompt="1"/>
          </p:nvPr>
        </p:nvSpPr>
        <p:spPr>
          <a:xfrm>
            <a:off x="808736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83925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441596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8237540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5248027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704" y="10160"/>
            <a:ext cx="12189832" cy="62382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28160" y="1805940"/>
            <a:ext cx="70256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4328160" y="4152900"/>
            <a:ext cx="702564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315664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8" b="-1"/>
          <a:stretch/>
        </p:blipFill>
        <p:spPr>
          <a:xfrm>
            <a:off x="8704" y="0"/>
            <a:ext cx="12189832" cy="624840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53560" y="1805940"/>
            <a:ext cx="3550920" cy="2080260"/>
          </a:xfrm>
        </p:spPr>
        <p:txBody>
          <a:bodyPr>
            <a:normAutofit/>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image here</a:t>
            </a:r>
          </a:p>
        </p:txBody>
      </p:sp>
      <p:sp>
        <p:nvSpPr>
          <p:cNvPr id="16" name="Content Placeholder 2"/>
          <p:cNvSpPr>
            <a:spLocks noGrp="1"/>
          </p:cNvSpPr>
          <p:nvPr>
            <p:ph sz="half" idx="17" hasCustomPrompt="1"/>
          </p:nvPr>
        </p:nvSpPr>
        <p:spPr>
          <a:xfrm>
            <a:off x="4353560" y="4152900"/>
            <a:ext cx="355092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13" name="Content Placeholder 2"/>
          <p:cNvSpPr>
            <a:spLocks noGrp="1"/>
          </p:cNvSpPr>
          <p:nvPr>
            <p:ph sz="half" idx="18" hasCustomPrompt="1"/>
          </p:nvPr>
        </p:nvSpPr>
        <p:spPr>
          <a:xfrm>
            <a:off x="8115300" y="1805940"/>
            <a:ext cx="323850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Content Placeholder 2"/>
          <p:cNvSpPr>
            <a:spLocks noGrp="1"/>
          </p:cNvSpPr>
          <p:nvPr>
            <p:ph sz="half" idx="19" hasCustomPrompt="1"/>
          </p:nvPr>
        </p:nvSpPr>
        <p:spPr>
          <a:xfrm>
            <a:off x="8115300" y="4152900"/>
            <a:ext cx="323850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21" name="Picture 2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2038041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0181745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11257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6585628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733878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5929836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02589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2168" y="-20320"/>
            <a:ext cx="12189832" cy="6263640"/>
          </a:xfrm>
          <a:prstGeom prst="rect">
            <a:avLst/>
          </a:prstGeom>
        </p:spPr>
      </p:pic>
      <p:sp>
        <p:nvSpPr>
          <p:cNvPr id="8" name="Rectangle 7"/>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6434189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8006841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365783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115300" y="-1"/>
            <a:ext cx="4076700" cy="617537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194606"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8991557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sp>
        <p:nvSpPr>
          <p:cNvPr id="16" name="Rectangle 15"/>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5" name="Content Placeholder 2"/>
          <p:cNvSpPr>
            <a:spLocks noGrp="1"/>
          </p:cNvSpPr>
          <p:nvPr>
            <p:ph sz="half" idx="16" hasCustomPrompt="1"/>
          </p:nvPr>
        </p:nvSpPr>
        <p:spPr>
          <a:xfrm>
            <a:off x="495301" y="1896642"/>
            <a:ext cx="11315700" cy="405807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21" name="Title 1"/>
          <p:cNvSpPr>
            <a:spLocks noGrp="1"/>
          </p:cNvSpPr>
          <p:nvPr>
            <p:ph type="title"/>
          </p:nvPr>
        </p:nvSpPr>
        <p:spPr>
          <a:xfrm>
            <a:off x="495300" y="365125"/>
            <a:ext cx="11315700" cy="1189355"/>
          </a:xfrm>
        </p:spPr>
        <p:txBody>
          <a:bodyPr>
            <a:normAutofit/>
          </a:bodyPr>
          <a:lstStyle>
            <a:lvl1pPr algn="l">
              <a:defRPr sz="4400" b="1">
                <a:solidFill>
                  <a:schemeClr val="bg1"/>
                </a:solidFill>
              </a:defRPr>
            </a:lvl1pPr>
          </a:lstStyle>
          <a:p>
            <a:r>
              <a:rPr lang="en-US"/>
              <a:t>Click to edit Master 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397724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21540" t="3234" b="25824"/>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20479770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20048370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35483877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39913556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One</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p:cNvSpPr>
            <a:spLocks noGrp="1"/>
          </p:cNvSpPr>
          <p:nvPr>
            <p:ph sz="half" idx="14" hasCustomPrompt="1"/>
          </p:nvPr>
        </p:nvSpPr>
        <p:spPr>
          <a:xfrm>
            <a:off x="8382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Content Placeholder 2"/>
          <p:cNvSpPr>
            <a:spLocks noGrp="1"/>
          </p:cNvSpPr>
          <p:nvPr>
            <p:ph sz="half" idx="15" hasCustomPrompt="1"/>
          </p:nvPr>
        </p:nvSpPr>
        <p:spPr>
          <a:xfrm>
            <a:off x="44704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Two</a:t>
            </a:r>
          </a:p>
          <a:p>
            <a:pPr lvl="1"/>
            <a:r>
              <a:rPr lang="en-US"/>
              <a:t>Subheading</a:t>
            </a:r>
          </a:p>
        </p:txBody>
      </p:sp>
      <p:sp>
        <p:nvSpPr>
          <p:cNvPr id="15" name="Content Placeholder 2"/>
          <p:cNvSpPr>
            <a:spLocks noGrp="1"/>
          </p:cNvSpPr>
          <p:nvPr>
            <p:ph sz="half" idx="16" hasCustomPrompt="1"/>
          </p:nvPr>
        </p:nvSpPr>
        <p:spPr>
          <a:xfrm>
            <a:off x="44704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808736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Three</a:t>
            </a:r>
          </a:p>
          <a:p>
            <a:pPr lvl="1"/>
            <a:r>
              <a:rPr lang="en-US"/>
              <a:t>Subheading</a:t>
            </a:r>
          </a:p>
        </p:txBody>
      </p:sp>
      <p:sp>
        <p:nvSpPr>
          <p:cNvPr id="17" name="Content Placeholder 2"/>
          <p:cNvSpPr>
            <a:spLocks noGrp="1"/>
          </p:cNvSpPr>
          <p:nvPr>
            <p:ph sz="half" idx="18" hasCustomPrompt="1"/>
          </p:nvPr>
        </p:nvSpPr>
        <p:spPr>
          <a:xfrm>
            <a:off x="808736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165473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54215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1310667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6928529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704" y="10160"/>
            <a:ext cx="12189832" cy="62382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28160" y="1805940"/>
            <a:ext cx="70256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4328160" y="4152900"/>
            <a:ext cx="702564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936630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8" b="-1"/>
          <a:stretch/>
        </p:blipFill>
        <p:spPr>
          <a:xfrm>
            <a:off x="8704" y="0"/>
            <a:ext cx="12189832" cy="624840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53560" y="1805940"/>
            <a:ext cx="3550920" cy="2080260"/>
          </a:xfrm>
        </p:spPr>
        <p:txBody>
          <a:bodyPr>
            <a:normAutofit/>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image here</a:t>
            </a:r>
          </a:p>
        </p:txBody>
      </p:sp>
      <p:sp>
        <p:nvSpPr>
          <p:cNvPr id="16" name="Content Placeholder 2"/>
          <p:cNvSpPr>
            <a:spLocks noGrp="1"/>
          </p:cNvSpPr>
          <p:nvPr>
            <p:ph sz="half" idx="17" hasCustomPrompt="1"/>
          </p:nvPr>
        </p:nvSpPr>
        <p:spPr>
          <a:xfrm>
            <a:off x="4353560" y="4152900"/>
            <a:ext cx="355092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13" name="Content Placeholder 2"/>
          <p:cNvSpPr>
            <a:spLocks noGrp="1"/>
          </p:cNvSpPr>
          <p:nvPr>
            <p:ph sz="half" idx="18" hasCustomPrompt="1"/>
          </p:nvPr>
        </p:nvSpPr>
        <p:spPr>
          <a:xfrm>
            <a:off x="8115300" y="1805940"/>
            <a:ext cx="323850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Content Placeholder 2"/>
          <p:cNvSpPr>
            <a:spLocks noGrp="1"/>
          </p:cNvSpPr>
          <p:nvPr>
            <p:ph sz="half" idx="19" hasCustomPrompt="1"/>
          </p:nvPr>
        </p:nvSpPr>
        <p:spPr>
          <a:xfrm>
            <a:off x="8115300" y="4152900"/>
            <a:ext cx="323850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21" name="Picture 2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325385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4098121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926192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118809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5769541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0909662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5130963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885154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One</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p:cNvSpPr>
            <a:spLocks noGrp="1"/>
          </p:cNvSpPr>
          <p:nvPr>
            <p:ph sz="half" idx="14" hasCustomPrompt="1"/>
          </p:nvPr>
        </p:nvSpPr>
        <p:spPr>
          <a:xfrm>
            <a:off x="8382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Content Placeholder 2"/>
          <p:cNvSpPr>
            <a:spLocks noGrp="1"/>
          </p:cNvSpPr>
          <p:nvPr>
            <p:ph sz="half" idx="15" hasCustomPrompt="1"/>
          </p:nvPr>
        </p:nvSpPr>
        <p:spPr>
          <a:xfrm>
            <a:off x="44704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Two</a:t>
            </a:r>
          </a:p>
          <a:p>
            <a:pPr lvl="1"/>
            <a:r>
              <a:rPr lang="en-US"/>
              <a:t>Subheading</a:t>
            </a:r>
          </a:p>
        </p:txBody>
      </p:sp>
      <p:sp>
        <p:nvSpPr>
          <p:cNvPr id="15" name="Content Placeholder 2"/>
          <p:cNvSpPr>
            <a:spLocks noGrp="1"/>
          </p:cNvSpPr>
          <p:nvPr>
            <p:ph sz="half" idx="16" hasCustomPrompt="1"/>
          </p:nvPr>
        </p:nvSpPr>
        <p:spPr>
          <a:xfrm>
            <a:off x="44704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808736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Three</a:t>
            </a:r>
          </a:p>
          <a:p>
            <a:pPr lvl="1"/>
            <a:r>
              <a:rPr lang="en-US"/>
              <a:t>Subheading</a:t>
            </a:r>
          </a:p>
        </p:txBody>
      </p:sp>
      <p:sp>
        <p:nvSpPr>
          <p:cNvPr id="17" name="Content Placeholder 2"/>
          <p:cNvSpPr>
            <a:spLocks noGrp="1"/>
          </p:cNvSpPr>
          <p:nvPr>
            <p:ph sz="half" idx="18" hasCustomPrompt="1"/>
          </p:nvPr>
        </p:nvSpPr>
        <p:spPr>
          <a:xfrm>
            <a:off x="808736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9975745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5230764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9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21480"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68867"/>
            <a:ext cx="3390900" cy="376840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9024493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4_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sz="1000"/>
            </a:lvl1pPr>
          </a:lstStyle>
          <a:p>
            <a:fld id="{2BB41FEB-68D6-4CF9-B98A-92D3272D3124}" type="slidenum">
              <a:rPr lang="en-US" smtClean="0"/>
              <a:pPr/>
              <a:t>‹#›</a:t>
            </a:fld>
            <a:endParaRPr lang="en-US" dirty="0"/>
          </a:p>
        </p:txBody>
      </p:sp>
      <p:sp>
        <p:nvSpPr>
          <p:cNvPr id="9" name="Title 1"/>
          <p:cNvSpPr>
            <a:spLocks noGrp="1"/>
          </p:cNvSpPr>
          <p:nvPr>
            <p:ph type="title"/>
          </p:nvPr>
        </p:nvSpPr>
        <p:spPr>
          <a:xfrm>
            <a:off x="499537" y="3255662"/>
            <a:ext cx="11277523" cy="2844641"/>
          </a:xfrm>
          <a:gradFill>
            <a:gsLst>
              <a:gs pos="0">
                <a:srgbClr val="005192"/>
              </a:gs>
              <a:gs pos="100000">
                <a:srgbClr val="00024B"/>
              </a:gs>
            </a:gsLst>
            <a:lin ang="5400000" scaled="1"/>
          </a:gradFill>
        </p:spPr>
        <p:txBody>
          <a:bodyPr lIns="182880" bIns="365760" anchor="ctr">
            <a:normAutofit/>
          </a:bodyPr>
          <a:lstStyle>
            <a:lvl1pPr>
              <a:defRPr sz="2700">
                <a:solidFill>
                  <a:schemeClr val="bg1"/>
                </a:solidFill>
              </a:defRPr>
            </a:lvl1pPr>
          </a:lstStyle>
          <a:p>
            <a:r>
              <a:rPr lang="en-US"/>
              <a:t>Click to edit Master title style</a:t>
            </a:r>
          </a:p>
        </p:txBody>
      </p:sp>
      <p:sp>
        <p:nvSpPr>
          <p:cNvPr id="14" name="Rectangle 13"/>
          <p:cNvSpPr/>
          <p:nvPr userDrawn="1"/>
        </p:nvSpPr>
        <p:spPr>
          <a:xfrm>
            <a:off x="499537" y="1523275"/>
            <a:ext cx="11277523" cy="45719"/>
          </a:xfrm>
          <a:prstGeom prst="rect">
            <a:avLst/>
          </a:prstGeom>
          <a:solidFill>
            <a:srgbClr val="0051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 name="TextBox 14"/>
          <p:cNvSpPr txBox="1"/>
          <p:nvPr userDrawn="1"/>
        </p:nvSpPr>
        <p:spPr>
          <a:xfrm>
            <a:off x="488594" y="1151242"/>
            <a:ext cx="7508957" cy="300082"/>
          </a:xfrm>
          <a:prstGeom prst="rect">
            <a:avLst/>
          </a:prstGeom>
          <a:noFill/>
        </p:spPr>
        <p:txBody>
          <a:bodyPr wrap="square" rtlCol="0">
            <a:spAutoFit/>
          </a:bodyPr>
          <a:lstStyle/>
          <a:p>
            <a:r>
              <a:rPr lang="en-US" sz="1350" b="1" dirty="0">
                <a:solidFill>
                  <a:schemeClr val="bg1">
                    <a:lumMod val="50000"/>
                  </a:schemeClr>
                </a:solidFill>
                <a:latin typeface="Century Gothic" panose="020B0502020202020204" pitchFamily="34" charset="0"/>
              </a:rPr>
              <a:t>Center for Accelerating Innovation </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417748" y="992037"/>
            <a:ext cx="2043345" cy="420589"/>
          </a:xfrm>
          <a:prstGeom prst="rect">
            <a:avLst/>
          </a:prstGeom>
        </p:spPr>
      </p:pic>
      <p:pic>
        <p:nvPicPr>
          <p:cNvPr id="8" name="Picture 7">
            <a:extLst>
              <a:ext uri="{FF2B5EF4-FFF2-40B4-BE49-F238E27FC236}">
                <a16:creationId xmlns:a16="http://schemas.microsoft.com/office/drawing/2014/main" id="{1B3EF267-DD96-4179-B58E-FC209338701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99537" y="1513256"/>
            <a:ext cx="11277523" cy="1742407"/>
          </a:xfrm>
          <a:prstGeom prst="rect">
            <a:avLst/>
          </a:prstGeom>
        </p:spPr>
      </p:pic>
      <p:sp>
        <p:nvSpPr>
          <p:cNvPr id="5" name="TextBox 4">
            <a:extLst>
              <a:ext uri="{FF2B5EF4-FFF2-40B4-BE49-F238E27FC236}">
                <a16:creationId xmlns:a16="http://schemas.microsoft.com/office/drawing/2014/main" id="{DABAD2CC-D324-4564-9A86-009D841A3B77}"/>
              </a:ext>
            </a:extLst>
          </p:cNvPr>
          <p:cNvSpPr txBox="1"/>
          <p:nvPr userDrawn="1"/>
        </p:nvSpPr>
        <p:spPr>
          <a:xfrm>
            <a:off x="8674722" y="5865917"/>
            <a:ext cx="2114681" cy="246221"/>
          </a:xfrm>
          <a:prstGeom prst="rect">
            <a:avLst/>
          </a:prstGeom>
          <a:noFill/>
        </p:spPr>
        <p:txBody>
          <a:bodyPr wrap="none" rtlCol="0">
            <a:spAutoFit/>
          </a:bodyPr>
          <a:lstStyle/>
          <a:p>
            <a:r>
              <a:rPr lang="en-US" sz="1000" i="1" dirty="0">
                <a:solidFill>
                  <a:schemeClr val="bg1"/>
                </a:solidFill>
              </a:rPr>
              <a:t>Source: Pixabay, Unsplash and FHWA</a:t>
            </a:r>
          </a:p>
        </p:txBody>
      </p:sp>
      <p:pic>
        <p:nvPicPr>
          <p:cNvPr id="10" name="Picture 9">
            <a:extLst>
              <a:ext uri="{FF2B5EF4-FFF2-40B4-BE49-F238E27FC236}">
                <a16:creationId xmlns:a16="http://schemas.microsoft.com/office/drawing/2014/main" id="{85D3430A-225F-4845-A655-6CFF2E0F1C1D}"/>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9642382" y="760546"/>
            <a:ext cx="2134679" cy="629730"/>
          </a:xfrm>
          <a:prstGeom prst="rect">
            <a:avLst/>
          </a:prstGeom>
        </p:spPr>
      </p:pic>
    </p:spTree>
    <p:extLst>
      <p:ext uri="{BB962C8B-B14F-4D97-AF65-F5344CB8AC3E}">
        <p14:creationId xmlns:p14="http://schemas.microsoft.com/office/powerpoint/2010/main" val="36462619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7/14/2023</a:t>
            </a:fld>
            <a:endParaRPr lang="en-US" dirty="0"/>
          </a:p>
        </p:txBody>
      </p:sp>
      <p:sp>
        <p:nvSpPr>
          <p:cNvPr id="5" name="Holder 5"/>
          <p:cNvSpPr>
            <a:spLocks noGrp="1"/>
          </p:cNvSpPr>
          <p:nvPr>
            <p:ph type="sldNum" sz="quarter" idx="7"/>
          </p:nvPr>
        </p:nvSpPr>
        <p:spPr/>
        <p:txBody>
          <a:bodyPr lIns="0" tIns="0" rIns="0" bIns="0"/>
          <a:lstStyle>
            <a:lvl1pPr>
              <a:defRPr sz="1000" b="0" i="0">
                <a:solidFill>
                  <a:srgbClr val="888888"/>
                </a:solidFill>
                <a:latin typeface="Arial"/>
                <a:cs typeface="Arial"/>
              </a:defRPr>
            </a:lvl1pPr>
          </a:lstStyle>
          <a:p>
            <a:pPr marL="38100">
              <a:lnSpc>
                <a:spcPct val="100000"/>
              </a:lnSpc>
            </a:pPr>
            <a:fld id="{81D60167-4931-47E6-BA6A-407CBD079E47}" type="slidenum">
              <a:rPr spc="-5" dirty="0"/>
              <a:t>‹#›</a:t>
            </a:fld>
            <a:endParaRPr spc="-5" dirty="0"/>
          </a:p>
        </p:txBody>
      </p:sp>
    </p:spTree>
    <p:extLst>
      <p:ext uri="{BB962C8B-B14F-4D97-AF65-F5344CB8AC3E}">
        <p14:creationId xmlns:p14="http://schemas.microsoft.com/office/powerpoint/2010/main" val="10657759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32351" t="3234" b="9921"/>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110718" y="457200"/>
            <a:ext cx="7644402" cy="3235959"/>
          </a:xfrm>
        </p:spPr>
        <p:txBody>
          <a:bodyPr anchor="b"/>
          <a:lstStyle>
            <a:lvl1pPr algn="l">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1107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32043747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21540" t="3234" b="25824"/>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Tree>
    <p:extLst>
      <p:ext uri="{BB962C8B-B14F-4D97-AF65-F5344CB8AC3E}">
        <p14:creationId xmlns:p14="http://schemas.microsoft.com/office/powerpoint/2010/main" val="2316812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21540" t="3234" b="33252"/>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39168170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21540" t="3234" b="33252"/>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dirty="0"/>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8460445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5985307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01186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theme" Target="../theme/theme3.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31.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31.xml"/><Relationship Id="rId7" Type="http://schemas.openxmlformats.org/officeDocument/2006/relationships/image" Target="../media/image34.png"/><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theme" Target="../theme/theme5.xml"/><Relationship Id="rId5" Type="http://schemas.openxmlformats.org/officeDocument/2006/relationships/slideLayout" Target="../slideLayouts/slideLayout133.xml"/><Relationship Id="rId4"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84000" y="6356350"/>
            <a:ext cx="457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C10DD06B-44D0-4B5F-9DB8-096B8174C7B9}" type="slidenum">
              <a:rPr lang="en-US" smtClean="0"/>
              <a:pPr/>
              <a:t>‹#›</a:t>
            </a:fld>
            <a:endParaRPr lang="en-US" dirty="0"/>
          </a:p>
        </p:txBody>
      </p:sp>
    </p:spTree>
    <p:extLst>
      <p:ext uri="{BB962C8B-B14F-4D97-AF65-F5344CB8AC3E}">
        <p14:creationId xmlns:p14="http://schemas.microsoft.com/office/powerpoint/2010/main" val="196388008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665" r:id="rId25"/>
    <p:sldLayoutId id="2147483676" r:id="rId26"/>
    <p:sldLayoutId id="2147483677" r:id="rId27"/>
    <p:sldLayoutId id="2147483679" r:id="rId28"/>
    <p:sldLayoutId id="2147483660" r:id="rId29"/>
    <p:sldLayoutId id="2147483652" r:id="rId30"/>
    <p:sldLayoutId id="2147483711" r:id="rId31"/>
    <p:sldLayoutId id="2147483714"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Lst>
  <p:hf hdr="0" ftr="0" dt="0"/>
  <p:txStyles>
    <p:titleStyle>
      <a:lvl1pPr algn="l" defTabSz="914400" rtl="0" eaLnBrk="1" latinLnBrk="0" hangingPunct="1">
        <a:lnSpc>
          <a:spcPct val="90000"/>
        </a:lnSpc>
        <a:spcBef>
          <a:spcPct val="0"/>
        </a:spcBef>
        <a:buNone/>
        <a:defRPr sz="4400" b="0" i="0" u="none"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userDrawn="1">
          <p15:clr>
            <a:srgbClr val="F26B43"/>
          </p15:clr>
        </p15:guide>
        <p15:guide id="2" pos="5112" userDrawn="1">
          <p15:clr>
            <a:srgbClr val="F26B43"/>
          </p15:clr>
        </p15:guide>
        <p15:guide id="3" pos="2568" userDrawn="1">
          <p15:clr>
            <a:srgbClr val="F26B43"/>
          </p15:clr>
        </p15:guide>
        <p15:guide id="4" orient="horz" pos="2448" userDrawn="1">
          <p15:clr>
            <a:srgbClr val="F26B43"/>
          </p15:clr>
        </p15:guide>
        <p15:guide id="5" orient="horz" pos="2616" userDrawn="1">
          <p15:clr>
            <a:srgbClr val="F26B43"/>
          </p15:clr>
        </p15:guide>
        <p15:guide id="6" orient="horz" pos="288" userDrawn="1">
          <p15:clr>
            <a:srgbClr val="F26B43"/>
          </p15:clr>
        </p15:guide>
        <p15:guide id="7" pos="312" userDrawn="1">
          <p15:clr>
            <a:srgbClr val="F26B43"/>
          </p15:clr>
        </p15:guide>
        <p15:guide id="8" pos="7440" userDrawn="1">
          <p15:clr>
            <a:srgbClr val="F26B43"/>
          </p15:clr>
        </p15:guide>
        <p15:guide id="9" orient="horz" pos="3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84000" y="6356350"/>
            <a:ext cx="457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C10DD06B-44D0-4B5F-9DB8-096B8174C7B9}" type="slidenum">
              <a:rPr lang="en-US" smtClean="0"/>
              <a:pPr/>
              <a:t>‹#›</a:t>
            </a:fld>
            <a:endParaRPr lang="en-US" dirty="0"/>
          </a:p>
        </p:txBody>
      </p:sp>
    </p:spTree>
    <p:extLst>
      <p:ext uri="{BB962C8B-B14F-4D97-AF65-F5344CB8AC3E}">
        <p14:creationId xmlns:p14="http://schemas.microsoft.com/office/powerpoint/2010/main" val="298729019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5" r:id="rId38"/>
    <p:sldLayoutId id="2147483806" r:id="rId39"/>
    <p:sldLayoutId id="2147483807" r:id="rId40"/>
    <p:sldLayoutId id="2147483808" r:id="rId41"/>
    <p:sldLayoutId id="2147483809" r:id="rId42"/>
    <p:sldLayoutId id="2147483810" r:id="rId43"/>
    <p:sldLayoutId id="2147483811" r:id="rId44"/>
    <p:sldLayoutId id="2147483812" r:id="rId45"/>
    <p:sldLayoutId id="2147483814" r:id="rId46"/>
    <p:sldLayoutId id="2147483815"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p15:clr>
            <a:srgbClr val="F26B43"/>
          </p15:clr>
        </p15:guide>
        <p15:guide id="2" pos="5112">
          <p15:clr>
            <a:srgbClr val="F26B43"/>
          </p15:clr>
        </p15:guide>
        <p15:guide id="3" pos="2568">
          <p15:clr>
            <a:srgbClr val="F26B43"/>
          </p15:clr>
        </p15:guide>
        <p15:guide id="4" orient="horz" pos="2448">
          <p15:clr>
            <a:srgbClr val="F26B43"/>
          </p15:clr>
        </p15:guide>
        <p15:guide id="5" orient="horz" pos="2616">
          <p15:clr>
            <a:srgbClr val="F26B43"/>
          </p15:clr>
        </p15:guide>
        <p15:guide id="6" orient="horz" pos="288">
          <p15:clr>
            <a:srgbClr val="F26B43"/>
          </p15:clr>
        </p15:guide>
        <p15:guide id="7" pos="312">
          <p15:clr>
            <a:srgbClr val="F26B43"/>
          </p15:clr>
        </p15:guide>
        <p15:guide id="8" pos="7440">
          <p15:clr>
            <a:srgbClr val="F26B43"/>
          </p15:clr>
        </p15:guide>
        <p15:guide id="9" orient="horz" pos="3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684000" y="6356350"/>
            <a:ext cx="457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C10DD06B-44D0-4B5F-9DB8-096B8174C7B9}" type="slidenum">
              <a:rPr lang="en-US" smtClean="0"/>
              <a:pPr/>
              <a:t>‹#›</a:t>
            </a:fld>
            <a:endParaRPr lang="en-US" dirty="0"/>
          </a:p>
        </p:txBody>
      </p:sp>
    </p:spTree>
    <p:extLst>
      <p:ext uri="{BB962C8B-B14F-4D97-AF65-F5344CB8AC3E}">
        <p14:creationId xmlns:p14="http://schemas.microsoft.com/office/powerpoint/2010/main" val="285929131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p15:clr>
            <a:srgbClr val="F26B43"/>
          </p15:clr>
        </p15:guide>
        <p15:guide id="2" pos="5112">
          <p15:clr>
            <a:srgbClr val="F26B43"/>
          </p15:clr>
        </p15:guide>
        <p15:guide id="3" pos="2568">
          <p15:clr>
            <a:srgbClr val="F26B43"/>
          </p15:clr>
        </p15:guide>
        <p15:guide id="4" orient="horz" pos="2448">
          <p15:clr>
            <a:srgbClr val="F26B43"/>
          </p15:clr>
        </p15:guide>
        <p15:guide id="5" orient="horz" pos="2616">
          <p15:clr>
            <a:srgbClr val="F26B43"/>
          </p15:clr>
        </p15:guide>
        <p15:guide id="6" orient="horz" pos="288">
          <p15:clr>
            <a:srgbClr val="F26B43"/>
          </p15:clr>
        </p15:guide>
        <p15:guide id="7" pos="312">
          <p15:clr>
            <a:srgbClr val="F26B43"/>
          </p15:clr>
        </p15:guide>
        <p15:guide id="8" pos="7440">
          <p15:clr>
            <a:srgbClr val="F26B43"/>
          </p15:clr>
        </p15:guide>
        <p15:guide id="9" orient="horz" pos="3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3F2578-8596-4E98-997C-B00B0719B8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2F191B-A752-42E7-85F0-4E76AF983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1777356-7375-4C62-8610-549477EB3492}"/>
              </a:ext>
            </a:extLst>
          </p:cNvPr>
          <p:cNvSpPr>
            <a:spLocks noGrp="1"/>
          </p:cNvSpPr>
          <p:nvPr>
            <p:ph type="ftr" sz="quarter" idx="3"/>
          </p:nvPr>
        </p:nvSpPr>
        <p:spPr>
          <a:xfrm>
            <a:off x="1593410" y="6356350"/>
            <a:ext cx="3359590" cy="365125"/>
          </a:xfrm>
          <a:prstGeom prst="rect">
            <a:avLst/>
          </a:prstGeom>
        </p:spPr>
        <p:txBody>
          <a:bodyPr vert="horz" lIns="91440" tIns="45720" rIns="91440" bIns="45720" rtlCol="0" anchor="ctr"/>
          <a:lstStyle>
            <a:lvl1pPr algn="l">
              <a:defRPr sz="1200">
                <a:solidFill>
                  <a:schemeClr val="bg2"/>
                </a:solidFill>
              </a:defRPr>
            </a:lvl1pPr>
          </a:lstStyle>
          <a:p>
            <a:r>
              <a:rPr lang="en-US" dirty="0"/>
              <a:t>NCTCOG Presentation</a:t>
            </a:r>
          </a:p>
        </p:txBody>
      </p:sp>
      <p:sp>
        <p:nvSpPr>
          <p:cNvPr id="6" name="Slide Number Placeholder 5">
            <a:extLst>
              <a:ext uri="{FF2B5EF4-FFF2-40B4-BE49-F238E27FC236}">
                <a16:creationId xmlns:a16="http://schemas.microsoft.com/office/drawing/2014/main" id="{443CEAF0-4754-4BE3-A7BB-1072802F8D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solidFill>
              </a:defRPr>
            </a:lvl1pPr>
          </a:lstStyle>
          <a:p>
            <a:fld id="{F7B4771B-AE04-41F8-8441-EC7D184086A2}" type="slidenum">
              <a:rPr lang="en-US" smtClean="0"/>
              <a:pPr/>
              <a:t>‹#›</a:t>
            </a:fld>
            <a:endParaRPr lang="en-US" dirty="0"/>
          </a:p>
        </p:txBody>
      </p:sp>
      <p:pic>
        <p:nvPicPr>
          <p:cNvPr id="7" name="NCTCOG logo" descr="A close up of a logo&#10;&#10;Description automatically generated">
            <a:extLst>
              <a:ext uri="{FF2B5EF4-FFF2-40B4-BE49-F238E27FC236}">
                <a16:creationId xmlns:a16="http://schemas.microsoft.com/office/drawing/2014/main" id="{A6AA05DD-DA5E-471D-9E90-7CDE29EF41D5}"/>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797622" y="6235269"/>
            <a:ext cx="795788" cy="515211"/>
          </a:xfrm>
          <a:prstGeom prst="rect">
            <a:avLst/>
          </a:prstGeom>
        </p:spPr>
      </p:pic>
    </p:spTree>
    <p:extLst>
      <p:ext uri="{BB962C8B-B14F-4D97-AF65-F5344CB8AC3E}">
        <p14:creationId xmlns:p14="http://schemas.microsoft.com/office/powerpoint/2010/main" val="722602628"/>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hf hdr="0" dt="0"/>
  <p:txStyles>
    <p:titleStyle>
      <a:lvl1pPr algn="l" defTabSz="914400" rtl="0" eaLnBrk="1" latinLnBrk="0" hangingPunct="1">
        <a:lnSpc>
          <a:spcPct val="90000"/>
        </a:lnSpc>
        <a:spcBef>
          <a:spcPct val="0"/>
        </a:spcBef>
        <a:buNone/>
        <a:defRPr sz="4400" kern="1200">
          <a:solidFill>
            <a:schemeClr val="bg2"/>
          </a:solidFill>
          <a:latin typeface="Raleway" panose="020B05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86287" y="977058"/>
            <a:ext cx="9219424" cy="635635"/>
          </a:xfrm>
          <a:prstGeom prst="rect">
            <a:avLst/>
          </a:prstGeom>
        </p:spPr>
        <p:txBody>
          <a:bodyPr wrap="square" lIns="0" tIns="0" rIns="0" bIns="0">
            <a:spAutoFit/>
          </a:bodyPr>
          <a:lstStyle>
            <a:lvl1pPr>
              <a:defRPr sz="4000" b="0" i="0">
                <a:solidFill>
                  <a:srgbClr val="001F5F"/>
                </a:solidFill>
                <a:latin typeface="Arial"/>
                <a:cs typeface="Arial"/>
              </a:defRPr>
            </a:lvl1pPr>
          </a:lstStyle>
          <a:p>
            <a:endParaRPr/>
          </a:p>
        </p:txBody>
      </p:sp>
      <p:sp>
        <p:nvSpPr>
          <p:cNvPr id="3" name="Holder 3"/>
          <p:cNvSpPr>
            <a:spLocks noGrp="1"/>
          </p:cNvSpPr>
          <p:nvPr>
            <p:ph type="body" idx="1"/>
          </p:nvPr>
        </p:nvSpPr>
        <p:spPr>
          <a:xfrm>
            <a:off x="916938" y="1283787"/>
            <a:ext cx="1035812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1"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C4EB810C-6CA0-4320-AC9F-21E7CB9C9C2A}" type="datetime1">
              <a:rPr lang="en-US" smtClean="0"/>
              <a:t>7/14/2023</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pic>
        <p:nvPicPr>
          <p:cNvPr id="8" name="Picture 7" descr="Graphical user interface&#10;&#10;Description automatically generated with medium confidence">
            <a:extLst>
              <a:ext uri="{FF2B5EF4-FFF2-40B4-BE49-F238E27FC236}">
                <a16:creationId xmlns:a16="http://schemas.microsoft.com/office/drawing/2014/main" id="{AB1542B8-67C3-404B-0AF8-A7646B9B320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9" name="Picture 8" descr="Text, email&#10;&#10;Description automatically generated">
            <a:extLst>
              <a:ext uri="{FF2B5EF4-FFF2-40B4-BE49-F238E27FC236}">
                <a16:creationId xmlns:a16="http://schemas.microsoft.com/office/drawing/2014/main" id="{C3B7987B-9BAC-4E36-A0D8-D00093AA4197}"/>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544050" y="1"/>
            <a:ext cx="2647950" cy="898162"/>
          </a:xfrm>
          <a:prstGeom prst="rect">
            <a:avLst/>
          </a:prstGeom>
        </p:spPr>
      </p:pic>
    </p:spTree>
    <p:extLst>
      <p:ext uri="{BB962C8B-B14F-4D97-AF65-F5344CB8AC3E}">
        <p14:creationId xmlns:p14="http://schemas.microsoft.com/office/powerpoint/2010/main" val="3322266099"/>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56.xml"/><Relationship Id="rId6" Type="http://schemas.openxmlformats.org/officeDocument/2006/relationships/image" Target="../media/image51.jpeg"/><Relationship Id="rId5" Type="http://schemas.openxmlformats.org/officeDocument/2006/relationships/image" Target="../media/image50.jpe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2.jpeg"/><Relationship Id="rId11" Type="http://schemas.openxmlformats.org/officeDocument/2006/relationships/image" Target="../media/image66.jpeg"/><Relationship Id="rId5" Type="http://schemas.microsoft.com/office/2007/relationships/hdphoto" Target="../media/hdphoto3.wdp"/><Relationship Id="rId10" Type="http://schemas.openxmlformats.org/officeDocument/2006/relationships/image" Target="../media/image65.jpeg"/><Relationship Id="rId4" Type="http://schemas.openxmlformats.org/officeDocument/2006/relationships/image" Target="../media/image61.png"/><Relationship Id="rId9" Type="http://schemas.openxmlformats.org/officeDocument/2006/relationships/hyperlink" Target="https://unsplash.com/photos/ERLuefMRbh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7.jpe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4.png"/><Relationship Id="rId9" Type="http://schemas.openxmlformats.org/officeDocument/2006/relationships/image" Target="../media/image72.jpe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78.png"/><Relationship Id="rId7" Type="http://schemas.microsoft.com/office/2007/relationships/hdphoto" Target="../media/hdphoto2.wdp"/><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80.png"/><Relationship Id="rId10" Type="http://schemas.openxmlformats.org/officeDocument/2006/relationships/image" Target="../media/image52.png"/><Relationship Id="rId4" Type="http://schemas.openxmlformats.org/officeDocument/2006/relationships/image" Target="../media/image79.png"/><Relationship Id="rId9" Type="http://schemas.openxmlformats.org/officeDocument/2006/relationships/image" Target="../media/image51.jpe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63.jpeg"/><Relationship Id="rId3" Type="http://schemas.openxmlformats.org/officeDocument/2006/relationships/image" Target="../media/image81.png"/><Relationship Id="rId7" Type="http://schemas.openxmlformats.org/officeDocument/2006/relationships/image" Target="../media/image67.jpeg"/><Relationship Id="rId12" Type="http://schemas.openxmlformats.org/officeDocument/2006/relationships/image" Target="../media/image72.jpe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2.jpeg"/><Relationship Id="rId11" Type="http://schemas.openxmlformats.org/officeDocument/2006/relationships/image" Target="../media/image84.jpeg"/><Relationship Id="rId5" Type="http://schemas.microsoft.com/office/2007/relationships/hdphoto" Target="../media/hdphoto3.wdp"/><Relationship Id="rId10" Type="http://schemas.openxmlformats.org/officeDocument/2006/relationships/image" Target="../media/image83.jpeg"/><Relationship Id="rId4" Type="http://schemas.openxmlformats.org/officeDocument/2006/relationships/image" Target="../media/image61.png"/><Relationship Id="rId9" Type="http://schemas.openxmlformats.org/officeDocument/2006/relationships/hyperlink" Target="https://unsplash.com/photos/ERLuefMRbh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3.xml"/></Relationships>
</file>

<file path=ppt/slides/_rels/slide3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3.xml"/><Relationship Id="rId1" Type="http://schemas.openxmlformats.org/officeDocument/2006/relationships/slideLayout" Target="../slideLayouts/slideLayout1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3.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hyperlink" Target="../../../Colyar%20Feedback/bit.ly/CS4Ops" TargetMode="External"/><Relationship Id="rId3" Type="http://schemas.openxmlformats.org/officeDocument/2006/relationships/hyperlink" Target="https://transportationops.org/edc5/adventures-crowdsourcing-webinar-series" TargetMode="External"/><Relationship Id="rId7"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s://bit.ly/3xGGPjA" TargetMode="External"/><Relationship Id="rId5" Type="http://schemas.openxmlformats.org/officeDocument/2006/relationships/hyperlink" Target="https://www.fhwa.dot.gov/innovation/everydaycounts/edc_5/docs/crowdsourcing_applications.pdf" TargetMode="External"/><Relationship Id="rId4" Type="http://schemas.openxmlformats.org/officeDocument/2006/relationships/hyperlink" Target="https://www.fhwa.dot.gov/innovation/everydaycounts/edc_6/crowdsourcing.cf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4.xml"/><Relationship Id="rId1" Type="http://schemas.openxmlformats.org/officeDocument/2006/relationships/tags" Target="../tags/tag2.xml"/><Relationship Id="rId6" Type="http://schemas.openxmlformats.org/officeDocument/2006/relationships/hyperlink" Target="mailto:ralph.volpe@dot.gov" TargetMode="External"/><Relationship Id="rId5" Type="http://schemas.openxmlformats.org/officeDocument/2006/relationships/hyperlink" Target="mailto:gregm.Jjones@dot.gov" TargetMode="External"/><Relationship Id="rId4" Type="http://schemas.openxmlformats.org/officeDocument/2006/relationships/hyperlink" Target="mailto:james.colyar@dot.gov"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pcb.its.dot.gov/t3_webinars.aspx" TargetMode="External"/><Relationship Id="rId2" Type="http://schemas.openxmlformats.org/officeDocument/2006/relationships/notesSlide" Target="../notesSlides/notesSlide43.xml"/><Relationship Id="rId1" Type="http://schemas.openxmlformats.org/officeDocument/2006/relationships/slideLayout" Target="../slideLayouts/slideLayout130.xml"/><Relationship Id="rId4" Type="http://schemas.openxmlformats.org/officeDocument/2006/relationships/hyperlink" Target="https://www.pcb.its.dot.gov/t3_archives.aspx"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mailto:T3@dot.gov" TargetMode="External"/><Relationship Id="rId2" Type="http://schemas.openxmlformats.org/officeDocument/2006/relationships/notesSlide" Target="../notesSlides/notesSlide44.xml"/><Relationship Id="rId1" Type="http://schemas.openxmlformats.org/officeDocument/2006/relationships/slideLayout" Target="../slideLayouts/slideLayout130.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bit.ly/3xGGPjA"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www.fhwa.dot.gov/innovation/everydaycounts/edc_6/crowdsourcing.cfm"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135120" y="1724433"/>
            <a:ext cx="7620000" cy="1890823"/>
          </a:xfrm>
        </p:spPr>
        <p:txBody>
          <a:bodyPr>
            <a:noAutofit/>
          </a:bodyPr>
          <a:lstStyle/>
          <a:p>
            <a:pPr>
              <a:lnSpc>
                <a:spcPct val="100000"/>
              </a:lnSpc>
            </a:pPr>
            <a:r>
              <a:rPr lang="en-US" sz="2800" i="1" dirty="0">
                <a:latin typeface="Century Gothic"/>
              </a:rPr>
              <a:t>Intelligent Transportation Systems Joint Program Office (ITS JPO) Professional Capacity Building (PCB) Webinar Series</a:t>
            </a:r>
            <a:br>
              <a:rPr lang="en-US" sz="2800" i="1" dirty="0">
                <a:latin typeface="Century Gothic"/>
              </a:rPr>
            </a:br>
            <a:br>
              <a:rPr lang="en-US" sz="2800" i="1" dirty="0">
                <a:latin typeface="Century Gothic"/>
              </a:rPr>
            </a:br>
            <a:r>
              <a:rPr kumimoji="0" lang="en-US" sz="4800" b="1" i="1" u="none" strike="noStrike" kern="1200" cap="none" spc="0" normalizeH="0" baseline="0" noProof="0" dirty="0">
                <a:ln>
                  <a:noFill/>
                </a:ln>
                <a:solidFill>
                  <a:srgbClr val="FFC000"/>
                </a:solidFill>
                <a:effectLst/>
                <a:uLnTx/>
                <a:uFillTx/>
                <a:latin typeface="Century Gothic"/>
                <a:ea typeface="+mj-ea"/>
                <a:cs typeface="Arial"/>
              </a:rPr>
              <a:t>Crowdsourcing for Operations Course</a:t>
            </a:r>
            <a:endParaRPr lang="en-US" sz="3200" i="1" dirty="0">
              <a:latin typeface="Century Gothic"/>
              <a:cs typeface="Arial"/>
            </a:endParaRPr>
          </a:p>
        </p:txBody>
      </p:sp>
      <p:sp>
        <p:nvSpPr>
          <p:cNvPr id="3" name="Subtitle 2">
            <a:extLst>
              <a:ext uri="{FF2B5EF4-FFF2-40B4-BE49-F238E27FC236}">
                <a16:creationId xmlns:a16="http://schemas.microsoft.com/office/drawing/2014/main" id="{D31B2897-0F4C-4E36-A325-9195BB39A714}"/>
              </a:ext>
            </a:extLst>
          </p:cNvPr>
          <p:cNvSpPr>
            <a:spLocks noGrp="1"/>
          </p:cNvSpPr>
          <p:nvPr>
            <p:ph type="subTitle" idx="1"/>
          </p:nvPr>
        </p:nvSpPr>
        <p:spPr>
          <a:xfrm>
            <a:off x="4340236" y="4479532"/>
            <a:ext cx="7414884" cy="778267"/>
          </a:xfrm>
        </p:spPr>
        <p:txBody>
          <a:bodyPr vert="horz" lIns="91440" tIns="45720" rIns="91440" bIns="45720" rtlCol="0" anchor="t">
            <a:normAutofit/>
          </a:bodyPr>
          <a:lstStyle/>
          <a:p>
            <a:r>
              <a:rPr lang="en-US" dirty="0">
                <a:latin typeface="Arial"/>
                <a:cs typeface="Arial"/>
              </a:rPr>
              <a:t>May 16, 2023</a:t>
            </a:r>
          </a:p>
        </p:txBody>
      </p:sp>
    </p:spTree>
    <p:extLst>
      <p:ext uri="{BB962C8B-B14F-4D97-AF65-F5344CB8AC3E}">
        <p14:creationId xmlns:p14="http://schemas.microsoft.com/office/powerpoint/2010/main" val="3209193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DB026-F9A1-4CA2-B3F5-56A8269357EC}"/>
              </a:ext>
            </a:extLst>
          </p:cNvPr>
          <p:cNvSpPr>
            <a:spLocks noGrp="1"/>
          </p:cNvSpPr>
          <p:nvPr>
            <p:ph type="title"/>
          </p:nvPr>
        </p:nvSpPr>
        <p:spPr/>
        <p:txBody>
          <a:bodyPr>
            <a:normAutofit/>
          </a:bodyPr>
          <a:lstStyle/>
          <a:p>
            <a:r>
              <a:rPr lang="en-US" dirty="0"/>
              <a:t>Whom Is the Course Targeting?</a:t>
            </a:r>
            <a:br>
              <a:rPr lang="en-US" dirty="0"/>
            </a:br>
            <a:r>
              <a:rPr lang="en-US" sz="3600" dirty="0">
                <a:solidFill>
                  <a:schemeClr val="accent4"/>
                </a:solidFill>
              </a:rPr>
              <a:t>Transportation Groups</a:t>
            </a:r>
          </a:p>
        </p:txBody>
      </p:sp>
      <p:sp>
        <p:nvSpPr>
          <p:cNvPr id="2" name="Slide Number Placeholder 1">
            <a:extLst>
              <a:ext uri="{FF2B5EF4-FFF2-40B4-BE49-F238E27FC236}">
                <a16:creationId xmlns:a16="http://schemas.microsoft.com/office/drawing/2014/main" id="{A06B5789-32DC-406C-8FE4-98A828201EAA}"/>
              </a:ext>
            </a:extLst>
          </p:cNvPr>
          <p:cNvSpPr>
            <a:spLocks noGrp="1"/>
          </p:cNvSpPr>
          <p:nvPr>
            <p:ph type="sldNum" sz="quarter" idx="12"/>
          </p:nvPr>
        </p:nvSpPr>
        <p:spPr/>
        <p:txBody>
          <a:bodyPr/>
          <a:lstStyle/>
          <a:p>
            <a:fld id="{C10DD06B-44D0-4B5F-9DB8-096B8174C7B9}" type="slidenum">
              <a:rPr lang="en-US" smtClean="0"/>
              <a:t>10</a:t>
            </a:fld>
            <a:endParaRPr lang="en-US" dirty="0"/>
          </a:p>
        </p:txBody>
      </p:sp>
      <p:sp>
        <p:nvSpPr>
          <p:cNvPr id="11" name="TextBox 10">
            <a:extLst>
              <a:ext uri="{FF2B5EF4-FFF2-40B4-BE49-F238E27FC236}">
                <a16:creationId xmlns:a16="http://schemas.microsoft.com/office/drawing/2014/main" id="{D852E5FD-52C2-4654-85CD-63DB80DF5890}"/>
              </a:ext>
            </a:extLst>
          </p:cNvPr>
          <p:cNvSpPr txBox="1"/>
          <p:nvPr/>
        </p:nvSpPr>
        <p:spPr>
          <a:xfrm>
            <a:off x="838200" y="2471046"/>
            <a:ext cx="7720346" cy="1915909"/>
          </a:xfrm>
          <a:prstGeom prst="rect">
            <a:avLst/>
          </a:prstGeom>
          <a:noFill/>
        </p:spPr>
        <p:txBody>
          <a:bodyPr wrap="square" rtlCol="0">
            <a:spAutoFit/>
          </a:bodyPr>
          <a:lstStyle/>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Traffic management centers (TMCs)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Traffic signal systems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Operations</a:t>
            </a:r>
            <a:endParaRPr lang="en-US" sz="2400" strike="sngStrike" dirty="0">
              <a:solidFill>
                <a:srgbClr val="FF0000"/>
              </a:solidFill>
              <a:latin typeface="Arial" panose="020B0604020202020204" pitchFamily="34" charset="0"/>
              <a:cs typeface="Arial" panose="020B0604020202020204" pitchFamily="34" charset="0"/>
            </a:endParaRP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Maintenance</a:t>
            </a:r>
            <a:endParaRPr lang="en-US" sz="2400" b="1"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C3C9781-D23B-68DF-6B91-1FB5DBEC8B42}"/>
              </a:ext>
            </a:extLst>
          </p:cNvPr>
          <p:cNvSpPr txBox="1"/>
          <p:nvPr/>
        </p:nvSpPr>
        <p:spPr>
          <a:xfrm>
            <a:off x="838200" y="4721037"/>
            <a:ext cx="10515599" cy="830997"/>
          </a:xfrm>
          <a:prstGeom prst="rect">
            <a:avLst/>
          </a:prstGeom>
          <a:noFill/>
        </p:spPr>
        <p:txBody>
          <a:bodyPr wrap="square">
            <a:spAutoFit/>
          </a:bodyPr>
          <a:lstStyle/>
          <a:p>
            <a:pPr marL="0" indent="0">
              <a:spcBef>
                <a:spcPts val="0"/>
              </a:spcBef>
              <a:spcAft>
                <a:spcPts val="1800"/>
              </a:spcAft>
              <a:buFont typeface="Arial" panose="020B0604020202020204" pitchFamily="34" charset="0"/>
              <a:buNone/>
            </a:pPr>
            <a:r>
              <a:rPr lang="en-US" sz="2400" b="1" dirty="0">
                <a:solidFill>
                  <a:schemeClr val="bg1"/>
                </a:solidFill>
                <a:latin typeface="Arial" panose="020B0604020202020204" pitchFamily="34" charset="0"/>
                <a:cs typeface="Arial" panose="020B0604020202020204" pitchFamily="34" charset="0"/>
              </a:rPr>
              <a:t>Consider nontraditional invitees such as policy makers, local elected officials, administrators, or other leaders.</a:t>
            </a:r>
          </a:p>
        </p:txBody>
      </p:sp>
      <p:sp>
        <p:nvSpPr>
          <p:cNvPr id="3" name="TextBox 2">
            <a:extLst>
              <a:ext uri="{FF2B5EF4-FFF2-40B4-BE49-F238E27FC236}">
                <a16:creationId xmlns:a16="http://schemas.microsoft.com/office/drawing/2014/main" id="{158707AE-FFF8-71A9-7059-A50E28ACBAA7}"/>
              </a:ext>
            </a:extLst>
          </p:cNvPr>
          <p:cNvSpPr txBox="1"/>
          <p:nvPr/>
        </p:nvSpPr>
        <p:spPr>
          <a:xfrm>
            <a:off x="6799642" y="2024770"/>
            <a:ext cx="4554158" cy="236218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 </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Public works departments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Emergency planning</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Work zone</a:t>
            </a:r>
            <a:endParaRPr lang="en-US" sz="2400" strike="sngStrike" dirty="0">
              <a:solidFill>
                <a:srgbClr val="FF0000"/>
              </a:solidFill>
              <a:latin typeface="Arial" panose="020B0604020202020204" pitchFamily="34" charset="0"/>
              <a:cs typeface="Arial" panose="020B0604020202020204" pitchFamily="34" charset="0"/>
            </a:endParaRP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Safety and planning</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5616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DB026-F9A1-4CA2-B3F5-56A8269357EC}"/>
              </a:ext>
            </a:extLst>
          </p:cNvPr>
          <p:cNvSpPr>
            <a:spLocks noGrp="1"/>
          </p:cNvSpPr>
          <p:nvPr>
            <p:ph type="title"/>
          </p:nvPr>
        </p:nvSpPr>
        <p:spPr/>
        <p:txBody>
          <a:bodyPr>
            <a:normAutofit/>
          </a:bodyPr>
          <a:lstStyle/>
          <a:p>
            <a:pPr>
              <a:lnSpc>
                <a:spcPct val="100000"/>
              </a:lnSpc>
            </a:pPr>
            <a:r>
              <a:rPr lang="en-US" dirty="0"/>
              <a:t>Whom Is the Course Targeting?</a:t>
            </a:r>
            <a:br>
              <a:rPr lang="en-US" dirty="0"/>
            </a:br>
            <a:r>
              <a:rPr lang="en-US" sz="3600" b="1" dirty="0">
                <a:solidFill>
                  <a:schemeClr val="accent4"/>
                </a:solidFill>
                <a:latin typeface="Arial" panose="020B0604020202020204" pitchFamily="34" charset="0"/>
                <a:cs typeface="Arial" panose="020B0604020202020204" pitchFamily="34" charset="0"/>
              </a:rPr>
              <a:t>Sample Job Titles</a:t>
            </a:r>
            <a:endParaRPr lang="en-US" dirty="0">
              <a:solidFill>
                <a:schemeClr val="accent4"/>
              </a:solidFill>
            </a:endParaRPr>
          </a:p>
        </p:txBody>
      </p:sp>
      <p:sp>
        <p:nvSpPr>
          <p:cNvPr id="2" name="Slide Number Placeholder 1">
            <a:extLst>
              <a:ext uri="{FF2B5EF4-FFF2-40B4-BE49-F238E27FC236}">
                <a16:creationId xmlns:a16="http://schemas.microsoft.com/office/drawing/2014/main" id="{A06B5789-32DC-406C-8FE4-98A828201EAA}"/>
              </a:ext>
            </a:extLst>
          </p:cNvPr>
          <p:cNvSpPr>
            <a:spLocks noGrp="1"/>
          </p:cNvSpPr>
          <p:nvPr>
            <p:ph type="sldNum" sz="quarter" idx="12"/>
          </p:nvPr>
        </p:nvSpPr>
        <p:spPr/>
        <p:txBody>
          <a:bodyPr/>
          <a:lstStyle/>
          <a:p>
            <a:fld id="{C10DD06B-44D0-4B5F-9DB8-096B8174C7B9}" type="slidenum">
              <a:rPr lang="en-US" smtClean="0"/>
              <a:t>11</a:t>
            </a:fld>
            <a:endParaRPr lang="en-US" dirty="0"/>
          </a:p>
        </p:txBody>
      </p:sp>
      <p:sp>
        <p:nvSpPr>
          <p:cNvPr id="5" name="Rectangle 4">
            <a:extLst>
              <a:ext uri="{FF2B5EF4-FFF2-40B4-BE49-F238E27FC236}">
                <a16:creationId xmlns:a16="http://schemas.microsoft.com/office/drawing/2014/main" id="{8024EAD6-AF8A-4F9C-BC25-22595A83DF55}"/>
              </a:ext>
            </a:extLst>
          </p:cNvPr>
          <p:cNvSpPr/>
          <p:nvPr/>
        </p:nvSpPr>
        <p:spPr>
          <a:xfrm>
            <a:off x="838200" y="1994381"/>
            <a:ext cx="11109158" cy="4035293"/>
          </a:xfrm>
          <a:prstGeom prst="rect">
            <a:avLst/>
          </a:prstGeom>
        </p:spPr>
        <p:txBody>
          <a:bodyPr wrap="square" numCol="2">
            <a:noAutofit/>
          </a:bodyPr>
          <a:lstStyle/>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Traffic engineer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Maintenance manager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Safety specialist</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Transportation systems and management (TSMO) manager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Mobility engineer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Intelligent transportation</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systems engineer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TMC manager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Performance manager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Innovation manager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Safety engineer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Freeway operations manager</a:t>
            </a:r>
            <a:endParaRPr lang="en-US" sz="2400" strike="sngStrike" dirty="0">
              <a:solidFill>
                <a:schemeClr val="bg1"/>
              </a:solidFill>
              <a:latin typeface="Arial" panose="020B0604020202020204" pitchFamily="34" charset="0"/>
              <a:cs typeface="Arial" panose="020B0604020202020204" pitchFamily="34" charset="0"/>
            </a:endParaRP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Planner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Traffic signal system manager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Researcher</a:t>
            </a:r>
          </a:p>
          <a:p>
            <a:pPr marL="457200" indent="-338138">
              <a:spcBef>
                <a:spcPts val="600"/>
              </a:spcBef>
              <a:spcAft>
                <a:spcPts val="300"/>
              </a:spcAft>
              <a:buSzPct val="800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Data steward</a:t>
            </a:r>
          </a:p>
        </p:txBody>
      </p:sp>
    </p:spTree>
    <p:extLst>
      <p:ext uri="{BB962C8B-B14F-4D97-AF65-F5344CB8AC3E}">
        <p14:creationId xmlns:p14="http://schemas.microsoft.com/office/powerpoint/2010/main" val="120059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5874C5-4C88-C611-FD35-8ABC542CB15E}"/>
              </a:ext>
            </a:extLst>
          </p:cNvPr>
          <p:cNvSpPr>
            <a:spLocks noGrp="1"/>
          </p:cNvSpPr>
          <p:nvPr>
            <p:ph type="sldNum" sz="quarter" idx="12"/>
          </p:nvPr>
        </p:nvSpPr>
        <p:spPr/>
        <p:txBody>
          <a:bodyPr/>
          <a:lstStyle/>
          <a:p>
            <a:fld id="{C10DD06B-44D0-4B5F-9DB8-096B8174C7B9}" type="slidenum">
              <a:rPr lang="en-US" smtClean="0"/>
              <a:t>12</a:t>
            </a:fld>
            <a:endParaRPr lang="en-US" dirty="0"/>
          </a:p>
        </p:txBody>
      </p:sp>
      <p:sp>
        <p:nvSpPr>
          <p:cNvPr id="4" name="Title 3">
            <a:extLst>
              <a:ext uri="{FF2B5EF4-FFF2-40B4-BE49-F238E27FC236}">
                <a16:creationId xmlns:a16="http://schemas.microsoft.com/office/drawing/2014/main" id="{A1A84B31-4418-7CB3-2625-FA049D19722A}"/>
              </a:ext>
            </a:extLst>
          </p:cNvPr>
          <p:cNvSpPr>
            <a:spLocks noGrp="1"/>
          </p:cNvSpPr>
          <p:nvPr>
            <p:ph type="title"/>
          </p:nvPr>
        </p:nvSpPr>
        <p:spPr/>
        <p:txBody>
          <a:bodyPr/>
          <a:lstStyle/>
          <a:p>
            <a:r>
              <a:rPr lang="en-US" dirty="0"/>
              <a:t>LESSON: INTRODUCTION</a:t>
            </a:r>
          </a:p>
        </p:txBody>
      </p:sp>
      <p:pic>
        <p:nvPicPr>
          <p:cNvPr id="1026" name="Picture 2">
            <a:extLst>
              <a:ext uri="{FF2B5EF4-FFF2-40B4-BE49-F238E27FC236}">
                <a16:creationId xmlns:a16="http://schemas.microsoft.com/office/drawing/2014/main" id="{AB3A88EC-664C-1D2A-AFF8-7DDA46777F55}"/>
              </a:ext>
              <a:ext uri="{C183D7F6-B498-43B3-948B-1728B52AA6E4}">
                <adec:decorative xmlns:adec="http://schemas.microsoft.com/office/drawing/2017/decorative" val="1"/>
              </a:ext>
            </a:extLst>
          </p:cNvPr>
          <p:cNvPicPr>
            <a:picLocks noGrp="1" noChangeAspect="1" noChangeArrowheads="1"/>
          </p:cNvPicPr>
          <p:nvPr>
            <p:ph sz="half" idx="16"/>
          </p:nvPr>
        </p:nvPicPr>
        <p:blipFill rotWithShape="1">
          <a:blip r:embed="rId3" cstate="print">
            <a:extLst>
              <a:ext uri="{28A0092B-C50C-407E-A947-70E740481C1C}">
                <a14:useLocalDpi xmlns:a14="http://schemas.microsoft.com/office/drawing/2010/main" val="0"/>
              </a:ext>
            </a:extLst>
          </a:blip>
          <a:srcRect/>
          <a:stretch/>
        </p:blipFill>
        <p:spPr bwMode="auto">
          <a:xfrm>
            <a:off x="0" y="-1"/>
            <a:ext cx="12192000" cy="39109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8">
            <a:extLst>
              <a:ext uri="{FF2B5EF4-FFF2-40B4-BE49-F238E27FC236}">
                <a16:creationId xmlns:a16="http://schemas.microsoft.com/office/drawing/2014/main" id="{6F6E758E-4BDA-34AB-20C3-26E28722D68C}"/>
              </a:ext>
            </a:extLst>
          </p:cNvPr>
          <p:cNvSpPr txBox="1">
            <a:spLocks noChangeArrowheads="1"/>
          </p:cNvSpPr>
          <p:nvPr/>
        </p:nvSpPr>
        <p:spPr bwMode="auto">
          <a:xfrm>
            <a:off x="10597323" y="3681768"/>
            <a:ext cx="16599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lgn="r">
              <a:spcBef>
                <a:spcPts val="0"/>
              </a:spcBef>
              <a:defRPr/>
            </a:pPr>
            <a:r>
              <a:rPr lang="en-US" altLang="en-US" sz="1100" dirty="0">
                <a:solidFill>
                  <a:schemeClr val="tx1"/>
                </a:solidFill>
                <a:latin typeface="Calibri" panose="020F0502020204030204" pitchFamily="34" charset="0"/>
                <a:ea typeface="+mn-ea"/>
                <a:cs typeface="Calibri" panose="020F0502020204030204" pitchFamily="34" charset="0"/>
              </a:rPr>
              <a:t>Source: Pixabay.</a:t>
            </a:r>
          </a:p>
        </p:txBody>
      </p:sp>
    </p:spTree>
    <p:extLst>
      <p:ext uri="{BB962C8B-B14F-4D97-AF65-F5344CB8AC3E}">
        <p14:creationId xmlns:p14="http://schemas.microsoft.com/office/powerpoint/2010/main" val="394083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F2DA-4E3B-443E-A727-050DD3800BC7}"/>
              </a:ext>
            </a:extLst>
          </p:cNvPr>
          <p:cNvSpPr>
            <a:spLocks noGrp="1"/>
          </p:cNvSpPr>
          <p:nvPr>
            <p:ph type="title"/>
          </p:nvPr>
        </p:nvSpPr>
        <p:spPr/>
        <p:txBody>
          <a:bodyPr/>
          <a:lstStyle/>
          <a:p>
            <a:r>
              <a:rPr lang="en-US" dirty="0"/>
              <a:t>Introductions</a:t>
            </a:r>
          </a:p>
        </p:txBody>
      </p:sp>
      <p:sp>
        <p:nvSpPr>
          <p:cNvPr id="6" name="Content Placeholder 5">
            <a:extLst>
              <a:ext uri="{FF2B5EF4-FFF2-40B4-BE49-F238E27FC236}">
                <a16:creationId xmlns:a16="http://schemas.microsoft.com/office/drawing/2014/main" id="{E4B7A442-56F6-498D-AAF6-9E8399B143BB}"/>
              </a:ext>
            </a:extLst>
          </p:cNvPr>
          <p:cNvSpPr>
            <a:spLocks noGrp="1"/>
          </p:cNvSpPr>
          <p:nvPr>
            <p:ph sz="half" idx="1"/>
          </p:nvPr>
        </p:nvSpPr>
        <p:spPr>
          <a:xfrm>
            <a:off x="838200" y="1825625"/>
            <a:ext cx="4804611" cy="4351338"/>
          </a:xfrm>
        </p:spPr>
        <p:txBody>
          <a:bodyPr/>
          <a:lstStyle/>
          <a:p>
            <a:pPr>
              <a:lnSpc>
                <a:spcPct val="100000"/>
              </a:lnSpc>
              <a:spcAft>
                <a:spcPts val="1200"/>
              </a:spcAft>
            </a:pPr>
            <a:r>
              <a:rPr lang="en-US" dirty="0">
                <a:latin typeface="Arial"/>
                <a:cs typeface="Arial"/>
              </a:rPr>
              <a:t>Please enter your name, agency, and title in the chat window.</a:t>
            </a:r>
          </a:p>
          <a:p>
            <a:pPr>
              <a:lnSpc>
                <a:spcPct val="100000"/>
              </a:lnSpc>
              <a:spcAft>
                <a:spcPts val="1200"/>
              </a:spcAft>
            </a:pPr>
            <a:r>
              <a:rPr lang="en-US" dirty="0">
                <a:latin typeface="Arial"/>
                <a:cs typeface="Arial"/>
              </a:rPr>
              <a:t>Please state a problem your agency faces to which crowdsourced data might offer a solution.</a:t>
            </a:r>
          </a:p>
          <a:p>
            <a:pPr>
              <a:spcAft>
                <a:spcPts val="1200"/>
              </a:spcAft>
            </a:pPr>
            <a:endParaRPr lang="en-US" dirty="0">
              <a:latin typeface="Arial"/>
              <a:cs typeface="Arial"/>
            </a:endParaRPr>
          </a:p>
        </p:txBody>
      </p:sp>
      <p:sp>
        <p:nvSpPr>
          <p:cNvPr id="4" name="Slide Number Placeholder 3">
            <a:extLst>
              <a:ext uri="{FF2B5EF4-FFF2-40B4-BE49-F238E27FC236}">
                <a16:creationId xmlns:a16="http://schemas.microsoft.com/office/drawing/2014/main" id="{254B074C-C17E-4302-90F2-5CFEF5228FF1}"/>
              </a:ext>
            </a:extLst>
          </p:cNvPr>
          <p:cNvSpPr>
            <a:spLocks noGrp="1"/>
          </p:cNvSpPr>
          <p:nvPr>
            <p:ph type="sldNum" sz="quarter" idx="12"/>
          </p:nvPr>
        </p:nvSpPr>
        <p:spPr/>
        <p:txBody>
          <a:bodyPr/>
          <a:lstStyle/>
          <a:p>
            <a:fld id="{C10DD06B-44D0-4B5F-9DB8-096B8174C7B9}" type="slidenum">
              <a:rPr lang="en-US" smtClean="0"/>
              <a:pPr/>
              <a:t>13</a:t>
            </a:fld>
            <a:endParaRPr lang="en-US" dirty="0"/>
          </a:p>
        </p:txBody>
      </p:sp>
      <p:sp>
        <p:nvSpPr>
          <p:cNvPr id="7" name="TextBox 6">
            <a:extLst>
              <a:ext uri="{FF2B5EF4-FFF2-40B4-BE49-F238E27FC236}">
                <a16:creationId xmlns:a16="http://schemas.microsoft.com/office/drawing/2014/main" id="{EED6E941-95CA-4176-9B18-31084ACAEF12}"/>
              </a:ext>
            </a:extLst>
          </p:cNvPr>
          <p:cNvSpPr txBox="1"/>
          <p:nvPr/>
        </p:nvSpPr>
        <p:spPr>
          <a:xfrm>
            <a:off x="9924038" y="4897256"/>
            <a:ext cx="1504406" cy="261610"/>
          </a:xfrm>
          <a:prstGeom prst="rect">
            <a:avLst/>
          </a:prstGeom>
          <a:noFill/>
        </p:spPr>
        <p:txBody>
          <a:bodyPr wrap="square" rtlCol="0">
            <a:spAutoFit/>
          </a:bodyPr>
          <a:lstStyle/>
          <a:p>
            <a:pPr marR="0" lvl="0" indent="0" algn="r" fontAlgn="auto">
              <a:lnSpc>
                <a:spcPct val="100000"/>
              </a:lnSpc>
              <a:spcBef>
                <a:spcPts val="0"/>
              </a:spcBef>
              <a:spcAft>
                <a:spcPts val="0"/>
              </a:spcAft>
              <a:buClrTx/>
              <a:buSzTx/>
              <a:buFontTx/>
              <a:buNone/>
              <a:tabLst/>
              <a:defRPr/>
            </a:pPr>
            <a:r>
              <a:rPr lang="en-US" sz="1100" dirty="0">
                <a:solidFill>
                  <a:schemeClr val="bg1"/>
                </a:solidFill>
                <a:cs typeface="Arial" panose="020B0604020202020204" pitchFamily="34" charset="0"/>
              </a:rPr>
              <a:t>Source: FHWA.</a:t>
            </a:r>
          </a:p>
        </p:txBody>
      </p:sp>
      <p:pic>
        <p:nvPicPr>
          <p:cNvPr id="8" name="Content Placeholder 7" descr="Image provided to enhance the slide visual appeal. Image of a name tag with text stating &quot;Hello, my name is&quot; and a white box below.">
            <a:extLst>
              <a:ext uri="{FF2B5EF4-FFF2-40B4-BE49-F238E27FC236}">
                <a16:creationId xmlns:a16="http://schemas.microsoft.com/office/drawing/2014/main" id="{8419D66C-1E96-4F89-ADB0-34B8752233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37644"/>
            <a:ext cx="5181600" cy="3145971"/>
          </a:xfrm>
          <a:prstGeom prst="rect">
            <a:avLst/>
          </a:prstGeom>
        </p:spPr>
      </p:pic>
    </p:spTree>
    <p:extLst>
      <p:ext uri="{BB962C8B-B14F-4D97-AF65-F5344CB8AC3E}">
        <p14:creationId xmlns:p14="http://schemas.microsoft.com/office/powerpoint/2010/main" val="2998837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9735678-8372-47B1-AA4F-F56D6B1553E7}"/>
              </a:ext>
            </a:extLst>
          </p:cNvPr>
          <p:cNvSpPr>
            <a:spLocks noGrp="1"/>
          </p:cNvSpPr>
          <p:nvPr>
            <p:ph idx="1"/>
          </p:nvPr>
        </p:nvSpPr>
        <p:spPr>
          <a:xfrm>
            <a:off x="685800" y="2123051"/>
            <a:ext cx="6745014" cy="3805801"/>
          </a:xfrm>
        </p:spPr>
        <p:txBody>
          <a:bodyPr vert="horz" lIns="91440" tIns="45720" rIns="91440" bIns="45720" rtlCol="0" anchor="t">
            <a:noAutofit/>
          </a:bodyPr>
          <a:lstStyle/>
          <a:p>
            <a:pPr marL="527050" marR="5080" indent="-514350">
              <a:lnSpc>
                <a:spcPct val="100000"/>
              </a:lnSpc>
              <a:spcAft>
                <a:spcPts val="2400"/>
              </a:spcAft>
              <a:buFont typeface="+mj-lt"/>
              <a:buAutoNum type="arabicPeriod"/>
              <a:tabLst>
                <a:tab pos="5951538" algn="l"/>
              </a:tabLst>
            </a:pPr>
            <a:r>
              <a:rPr lang="en-US" sz="2800" kern="0" spc="-5" dirty="0">
                <a:latin typeface="Arial"/>
                <a:cs typeface="Arial"/>
              </a:rPr>
              <a:t>Describe crowdsourcing in general and for TSMO</a:t>
            </a:r>
            <a:endParaRPr lang="en-US" sz="2800" strike="sngStrike" kern="0" spc="-5" dirty="0">
              <a:solidFill>
                <a:srgbClr val="FF0000"/>
              </a:solidFill>
              <a:latin typeface="Arial"/>
              <a:cs typeface="Arial"/>
            </a:endParaRPr>
          </a:p>
          <a:p>
            <a:pPr marL="527050" marR="5080" indent="-514350">
              <a:lnSpc>
                <a:spcPct val="100000"/>
              </a:lnSpc>
              <a:spcAft>
                <a:spcPts val="2400"/>
              </a:spcAft>
              <a:buFont typeface="+mj-lt"/>
              <a:buAutoNum type="arabicPeriod"/>
              <a:tabLst>
                <a:tab pos="5951538" algn="l"/>
              </a:tabLst>
            </a:pPr>
            <a:r>
              <a:rPr lang="en-US" sz="2800" kern="0" spc="-5" dirty="0">
                <a:latin typeface="Arial"/>
                <a:cs typeface="Arial"/>
              </a:rPr>
              <a:t>Understand the benefits from crowdsourcing for TSMO</a:t>
            </a:r>
          </a:p>
          <a:p>
            <a:pPr marL="0" indent="0" fontAlgn="base">
              <a:lnSpc>
                <a:spcPct val="100000"/>
              </a:lnSpc>
              <a:spcAft>
                <a:spcPts val="1800"/>
              </a:spcAft>
              <a:buNone/>
            </a:pPr>
            <a:endParaRPr lang="en-US" dirty="0"/>
          </a:p>
        </p:txBody>
      </p:sp>
      <p:sp>
        <p:nvSpPr>
          <p:cNvPr id="26" name="object 26"/>
          <p:cNvSpPr txBox="1">
            <a:spLocks noGrp="1"/>
          </p:cNvSpPr>
          <p:nvPr>
            <p:ph type="sldNum" sz="quarter" idx="12"/>
          </p:nvPr>
        </p:nvSpPr>
        <p:spPr>
          <a:prstGeom prst="rect">
            <a:avLst/>
          </a:prstGeom>
        </p:spPr>
        <p:txBody>
          <a:bodyPr vert="horz" wrap="square" lIns="0" tIns="0" rIns="0" bIns="0" rtlCol="0">
            <a:spAutoFit/>
          </a:bodyPr>
          <a:lstStyle/>
          <a:p>
            <a:pPr marL="38100" marR="0" lvl="0" indent="0" algn="r"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1200" cap="none" spc="-5"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pPr marL="38100" marR="0" lvl="0" indent="0" algn="r" defTabSz="914400" rtl="0" eaLnBrk="1" fontAlgn="auto" latinLnBrk="0" hangingPunct="1">
                <a:lnSpc>
                  <a:spcPct val="100000"/>
                </a:lnSpc>
                <a:spcBef>
                  <a:spcPts val="0"/>
                </a:spcBef>
                <a:spcAft>
                  <a:spcPts val="0"/>
                </a:spcAft>
                <a:buClrTx/>
                <a:buSzTx/>
                <a:buFontTx/>
                <a:buNone/>
                <a:tabLst/>
                <a:defRPr/>
              </a:pPr>
              <a:t>14</a:t>
            </a:fld>
            <a:endParaRPr kumimoji="0" sz="1000" b="0" i="0" u="none" strike="noStrike" kern="1200" cap="none" spc="-5"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21" name="object 21"/>
          <p:cNvSpPr txBox="1">
            <a:spLocks noGrp="1"/>
          </p:cNvSpPr>
          <p:nvPr>
            <p:ph type="title"/>
          </p:nvPr>
        </p:nvSpPr>
        <p:spPr>
          <a:xfrm>
            <a:off x="685800" y="358859"/>
            <a:ext cx="10515600" cy="843821"/>
          </a:xfrm>
          <a:prstGeom prst="rect">
            <a:avLst/>
          </a:prstGeom>
        </p:spPr>
        <p:txBody>
          <a:bodyPr vert="horz" wrap="square" lIns="0" tIns="12700" rIns="0" bIns="0" rtlCol="0">
            <a:spAutoFit/>
          </a:bodyPr>
          <a:lstStyle/>
          <a:p>
            <a:pPr marL="12700">
              <a:lnSpc>
                <a:spcPct val="100000"/>
              </a:lnSpc>
              <a:spcBef>
                <a:spcPts val="100"/>
              </a:spcBef>
            </a:pPr>
            <a:r>
              <a:rPr lang="en-US" sz="5400" spc="-5" dirty="0">
                <a:latin typeface="Arial"/>
                <a:cs typeface="Arial"/>
              </a:rPr>
              <a:t>Lesson Objectives</a:t>
            </a:r>
            <a:endParaRPr lang="en-US" sz="5400" dirty="0">
              <a:latin typeface="Arial"/>
              <a:cs typeface="Arial"/>
            </a:endParaRPr>
          </a:p>
        </p:txBody>
      </p:sp>
      <p:sp>
        <p:nvSpPr>
          <p:cNvPr id="17" name="object 26">
            <a:extLst>
              <a:ext uri="{FF2B5EF4-FFF2-40B4-BE49-F238E27FC236}">
                <a16:creationId xmlns:a16="http://schemas.microsoft.com/office/drawing/2014/main" id="{9FC93BA0-D900-42DB-8BD4-B5A92F42BF43}"/>
              </a:ext>
            </a:extLst>
          </p:cNvPr>
          <p:cNvSpPr txBox="1">
            <a:spLocks/>
          </p:cNvSpPr>
          <p:nvPr/>
        </p:nvSpPr>
        <p:spPr>
          <a:xfrm>
            <a:off x="11709400" y="6356350"/>
            <a:ext cx="409121" cy="365125"/>
          </a:xfrm>
          <a:prstGeom prst="rect">
            <a:avLst/>
          </a:prstGeom>
        </p:spPr>
        <p:txBody>
          <a:bodyPr vert="horz" wrap="square" lIns="0" tIns="0" rIns="0" bIns="0" rtlCol="0" anchor="ctr">
            <a:spAutoFit/>
          </a:bodyPr>
          <a:lstStyle>
            <a:defPPr>
              <a:defRPr lang="en-US"/>
            </a:defPPr>
            <a:lvl1pPr marL="0" algn="r" defTabSz="9144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marR="0" lvl="0" indent="0" algn="r"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sz="1000" b="0" i="0" u="none" strike="noStrike" kern="1200" cap="none" spc="-5"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3810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5"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28" name="TextBox 27">
            <a:extLst>
              <a:ext uri="{FF2B5EF4-FFF2-40B4-BE49-F238E27FC236}">
                <a16:creationId xmlns:a16="http://schemas.microsoft.com/office/drawing/2014/main" id="{3570F88F-A27E-4BE0-AFE4-30F05B29C47A}"/>
              </a:ext>
            </a:extLst>
          </p:cNvPr>
          <p:cNvSpPr txBox="1"/>
          <p:nvPr/>
        </p:nvSpPr>
        <p:spPr>
          <a:xfrm>
            <a:off x="10596444" y="5600272"/>
            <a:ext cx="1359084"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257175"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 Unsplash</a:t>
            </a:r>
          </a:p>
        </p:txBody>
      </p:sp>
      <p:pic>
        <p:nvPicPr>
          <p:cNvPr id="14" name="Picture 6" descr="Image provided to enhance the slide visual appeal depicts traffic on an urban signalized road during daytime.">
            <a:extLst>
              <a:ext uri="{FF2B5EF4-FFF2-40B4-BE49-F238E27FC236}">
                <a16:creationId xmlns:a16="http://schemas.microsoft.com/office/drawing/2014/main" id="{CD96527E-33B7-4DBD-8B78-37065D4169F5}"/>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01132" y="4194486"/>
            <a:ext cx="2286000" cy="2172652"/>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pic>
        <p:nvPicPr>
          <p:cNvPr id="15" name="Picture 8" descr="Image provided to enhance the slide visual appeal depicts an arterial, signalized road with mountains in the backdrop.&#10;&#10;https://unsplash.com/photos/ERLuefMRbhM&#10;">
            <a:extLst>
              <a:ext uri="{FF2B5EF4-FFF2-40B4-BE49-F238E27FC236}">
                <a16:creationId xmlns:a16="http://schemas.microsoft.com/office/drawing/2014/main" id="{41D17FC6-244E-4BA2-A2DA-24032154B793}"/>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9571505" y="2775094"/>
            <a:ext cx="2286000" cy="2332145"/>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pic>
        <p:nvPicPr>
          <p:cNvPr id="16" name="Picture 6" descr="Image provided to enhance the slide visual appeal is of an aerial photo of freeways and interchanges.&#10;&#10;&#10;">
            <a:extLst>
              <a:ext uri="{FF2B5EF4-FFF2-40B4-BE49-F238E27FC236}">
                <a16:creationId xmlns:a16="http://schemas.microsoft.com/office/drawing/2014/main" id="{89E6BE32-8C19-4A19-903F-30F45F138FC3}"/>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7886932" y="1831950"/>
            <a:ext cx="1600200" cy="1595925"/>
          </a:xfrm>
          <a:prstGeom prst="ellipse">
            <a:avLst/>
          </a:prstGeom>
          <a:noFill/>
          <a:ln w="57150">
            <a:solidFill>
              <a:schemeClr val="bg1"/>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CBF2472-0382-4E4E-A6F6-46061FF8E1DF}"/>
              </a:ext>
            </a:extLst>
          </p:cNvPr>
          <p:cNvSpPr txBox="1"/>
          <p:nvPr/>
        </p:nvSpPr>
        <p:spPr>
          <a:xfrm>
            <a:off x="10047111" y="5863140"/>
            <a:ext cx="2144889" cy="26161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All photos source: Unsplash.</a:t>
            </a:r>
          </a:p>
        </p:txBody>
      </p:sp>
      <p:pic>
        <p:nvPicPr>
          <p:cNvPr id="19" name="Picture 18" descr="Image provided to enhance the slide visual appeal depicts a snowplow clearing snow from a road during winter weather.&#10;&#10;https://unsplash.com/photos/tU0jPrumTPQ">
            <a:extLst>
              <a:ext uri="{FF2B5EF4-FFF2-40B4-BE49-F238E27FC236}">
                <a16:creationId xmlns:a16="http://schemas.microsoft.com/office/drawing/2014/main" id="{69EBDB3D-24FD-42A7-AC2D-F0930BF5B41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596124" y="314963"/>
            <a:ext cx="2194198" cy="21143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4"/>
          <p:cNvSpPr>
            <a:spLocks noGrp="1" noChangeArrowheads="1"/>
          </p:cNvSpPr>
          <p:nvPr>
            <p:ph type="title"/>
          </p:nvPr>
        </p:nvSpPr>
        <p:spPr/>
        <p:txBody>
          <a:bodyPr>
            <a:normAutofit/>
          </a:bodyPr>
          <a:lstStyle/>
          <a:p>
            <a:pPr eaLnBrk="1" hangingPunct="1"/>
            <a:r>
              <a:rPr lang="en-US" altLang="en-US" dirty="0"/>
              <a:t>What Is Crowdsourcing?</a:t>
            </a:r>
          </a:p>
        </p:txBody>
      </p:sp>
      <p:sp>
        <p:nvSpPr>
          <p:cNvPr id="3" name="Content Placeholder 2">
            <a:extLst>
              <a:ext uri="{FF2B5EF4-FFF2-40B4-BE49-F238E27FC236}">
                <a16:creationId xmlns:a16="http://schemas.microsoft.com/office/drawing/2014/main" id="{F64F63B8-0C58-49CB-89EF-AD6EBD3661D2}"/>
              </a:ext>
            </a:extLst>
          </p:cNvPr>
          <p:cNvSpPr>
            <a:spLocks noGrp="1"/>
          </p:cNvSpPr>
          <p:nvPr>
            <p:ph sz="half" idx="1"/>
          </p:nvPr>
        </p:nvSpPr>
        <p:spPr>
          <a:xfrm>
            <a:off x="838200" y="1825625"/>
            <a:ext cx="6172200" cy="4351338"/>
          </a:xfrm>
        </p:spPr>
        <p:txBody>
          <a:bodyPr vert="horz" lIns="91440" tIns="45720" rIns="91440" bIns="45720" rtlCol="0" anchor="t">
            <a:normAutofit/>
          </a:bodyPr>
          <a:lstStyle/>
          <a:p>
            <a:pPr marL="0" indent="0">
              <a:lnSpc>
                <a:spcPct val="150000"/>
              </a:lnSpc>
              <a:buNone/>
            </a:pPr>
            <a:r>
              <a:rPr lang="en-US" b="1" dirty="0">
                <a:latin typeface="Arial"/>
                <a:cs typeface="Arial"/>
              </a:rPr>
              <a:t>Addressing a need or problem by enlisting the services of a large number of people via technology</a:t>
            </a:r>
            <a:endParaRPr lang="en-US" b="1" strike="sngStrike" dirty="0">
              <a:solidFill>
                <a:srgbClr val="FF0000"/>
              </a:solidFill>
              <a:latin typeface="Arial"/>
              <a:cs typeface="Arial"/>
            </a:endParaRPr>
          </a:p>
          <a:p>
            <a:pPr>
              <a:lnSpc>
                <a:spcPct val="150000"/>
              </a:lnSpc>
            </a:pPr>
            <a:endParaRPr lang="en-US" b="1" dirty="0"/>
          </a:p>
        </p:txBody>
      </p:sp>
      <p:sp>
        <p:nvSpPr>
          <p:cNvPr id="2" name="Slide Number Placeholder 1">
            <a:extLst>
              <a:ext uri="{FF2B5EF4-FFF2-40B4-BE49-F238E27FC236}">
                <a16:creationId xmlns:a16="http://schemas.microsoft.com/office/drawing/2014/main" id="{B87A8143-87B1-43E0-B770-5C61A53728AA}"/>
              </a:ext>
            </a:extLst>
          </p:cNvPr>
          <p:cNvSpPr>
            <a:spLocks noGrp="1"/>
          </p:cNvSpPr>
          <p:nvPr>
            <p:ph type="sldNum" sz="quarter" idx="12"/>
          </p:nvPr>
        </p:nvSpPr>
        <p:spPr/>
        <p:txBody>
          <a:bodyPr/>
          <a:lstStyle/>
          <a:p>
            <a:fld id="{1114828C-5D78-9B49-B11B-F71E2B02E95C}" type="slidenum">
              <a:rPr lang="en-US" smtClean="0"/>
              <a:pPr/>
              <a:t>15</a:t>
            </a:fld>
            <a:endParaRPr lang="en-US" dirty="0"/>
          </a:p>
        </p:txBody>
      </p:sp>
      <p:pic>
        <p:nvPicPr>
          <p:cNvPr id="9" name="Content Placeholder 8" descr="A Venn diagram depicting crowdsourcing as being the overlap between people (crowd), technology (laptop image), and a problem (a question mark) that need to be solved.">
            <a:extLst>
              <a:ext uri="{FF2B5EF4-FFF2-40B4-BE49-F238E27FC236}">
                <a16:creationId xmlns:a16="http://schemas.microsoft.com/office/drawing/2014/main" id="{6926497E-E63E-41E7-A21A-6E6F30213985}"/>
              </a:ext>
            </a:extLst>
          </p:cNvPr>
          <p:cNvPicPr>
            <a:picLocks noGrp="1" noChangeAspect="1" noChangeArrowheads="1"/>
          </p:cNvPicPr>
          <p:nvPr>
            <p:ph sz="half" idx="2"/>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46" t="3397"/>
          <a:stretch/>
        </p:blipFill>
        <p:spPr bwMode="auto">
          <a:xfrm>
            <a:off x="7550331" y="1645486"/>
            <a:ext cx="4303484" cy="4098283"/>
          </a:xfrm>
          <a:prstGeom prst="rect">
            <a:avLst/>
          </a:prstGeom>
          <a:solidFill>
            <a:schemeClr val="bg1"/>
          </a:solidFill>
          <a:ln>
            <a:noFill/>
          </a:ln>
        </p:spPr>
      </p:pic>
      <p:sp>
        <p:nvSpPr>
          <p:cNvPr id="6" name="Rectangle 5">
            <a:extLst>
              <a:ext uri="{FF2B5EF4-FFF2-40B4-BE49-F238E27FC236}">
                <a16:creationId xmlns:a16="http://schemas.microsoft.com/office/drawing/2014/main" id="{745DCB81-83B2-4DDE-8DFC-F8156485AE55}"/>
              </a:ext>
            </a:extLst>
          </p:cNvPr>
          <p:cNvSpPr/>
          <p:nvPr/>
        </p:nvSpPr>
        <p:spPr>
          <a:xfrm>
            <a:off x="10833465" y="5878704"/>
            <a:ext cx="1040670" cy="261610"/>
          </a:xfrm>
          <a:prstGeom prst="rect">
            <a:avLst/>
          </a:prstGeom>
        </p:spPr>
        <p:txBody>
          <a:bodyPr wrap="none">
            <a:spAutoFit/>
          </a:bodyPr>
          <a:lstStyle/>
          <a:p>
            <a:pPr marR="0" lvl="0" indent="0"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Source: FHWA.</a:t>
            </a:r>
          </a:p>
        </p:txBody>
      </p:sp>
    </p:spTree>
    <p:extLst>
      <p:ext uri="{BB962C8B-B14F-4D97-AF65-F5344CB8AC3E}">
        <p14:creationId xmlns:p14="http://schemas.microsoft.com/office/powerpoint/2010/main" val="2128847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712DAD-1C53-40FE-B442-4929695FD050}"/>
              </a:ext>
            </a:extLst>
          </p:cNvPr>
          <p:cNvSpPr/>
          <p:nvPr/>
        </p:nvSpPr>
        <p:spPr>
          <a:xfrm>
            <a:off x="0" y="0"/>
            <a:ext cx="12192000" cy="62351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579402D-0B7C-48E3-89E9-ACA56C62038A}"/>
              </a:ext>
            </a:extLst>
          </p:cNvPr>
          <p:cNvSpPr>
            <a:spLocks noGrp="1"/>
          </p:cNvSpPr>
          <p:nvPr>
            <p:ph type="sldNum" sz="quarter" idx="4"/>
          </p:nvPr>
        </p:nvSpPr>
        <p:spPr>
          <a:xfrm>
            <a:off x="11713057" y="6407644"/>
            <a:ext cx="405156" cy="281555"/>
          </a:xfrm>
          <a:prstGeom prst="rect">
            <a:avLst/>
          </a:prstGeom>
        </p:spPr>
        <p:txBody>
          <a:bodyPr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14828C-5D78-9B49-B11B-F71E2B02E95C}" type="slidenum">
              <a:rPr lang="en-US" smtClean="0"/>
              <a:pPr/>
              <a:t>16</a:t>
            </a:fld>
            <a:endParaRPr lang="en-US" dirty="0"/>
          </a:p>
        </p:txBody>
      </p:sp>
      <p:grpSp>
        <p:nvGrpSpPr>
          <p:cNvPr id="15" name="Group 14" descr="Stylized picture of a television game show, &quot;Who Wants to Be a Millionaire,&quot; provided to reflect an example of enlisting the crowd to solve a problem.">
            <a:extLst>
              <a:ext uri="{FF2B5EF4-FFF2-40B4-BE49-F238E27FC236}">
                <a16:creationId xmlns:a16="http://schemas.microsoft.com/office/drawing/2014/main" id="{2217EACC-654F-4701-88D7-26B17A603FC9}"/>
              </a:ext>
            </a:extLst>
          </p:cNvPr>
          <p:cNvGrpSpPr/>
          <p:nvPr/>
        </p:nvGrpSpPr>
        <p:grpSpPr>
          <a:xfrm>
            <a:off x="1524001" y="616722"/>
            <a:ext cx="9150533" cy="3677692"/>
            <a:chOff x="1524001" y="616722"/>
            <a:chExt cx="9150533" cy="3677692"/>
          </a:xfrm>
        </p:grpSpPr>
        <p:pic>
          <p:nvPicPr>
            <p:cNvPr id="6" name="Picture 4" descr="Idea SV / Wikimedia Commons">
              <a:extLst>
                <a:ext uri="{FF2B5EF4-FFF2-40B4-BE49-F238E27FC236}">
                  <a16:creationId xmlns:a16="http://schemas.microsoft.com/office/drawing/2014/main" id="{ACD1EC17-E05E-405F-9F95-0FF82DCD0EBA}"/>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524001" y="616722"/>
              <a:ext cx="9150533" cy="367769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89615D80-8F6D-487A-BC2C-321510518A5F}"/>
                </a:ext>
              </a:extLst>
            </p:cNvPr>
            <p:cNvCxnSpPr/>
            <p:nvPr/>
          </p:nvCxnSpPr>
          <p:spPr>
            <a:xfrm>
              <a:off x="1524001" y="4294414"/>
              <a:ext cx="9150533"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E0BC9A79-DD9B-4745-8EE0-1839085B9616}"/>
                </a:ext>
              </a:extLst>
            </p:cNvPr>
            <p:cNvSpPr txBox="1"/>
            <p:nvPr/>
          </p:nvSpPr>
          <p:spPr>
            <a:xfrm>
              <a:off x="1615217" y="727061"/>
              <a:ext cx="8961565" cy="400110"/>
            </a:xfrm>
            <a:prstGeom prst="rect">
              <a:avLst/>
            </a:prstGeom>
            <a:solidFill>
              <a:schemeClr val="tx1"/>
            </a:solidFill>
          </p:spPr>
          <p:txBody>
            <a:bodyPr wrap="square" rtlCol="0">
              <a:spAutoFit/>
            </a:bodyPr>
            <a:lstStyle/>
            <a:p>
              <a:pPr algn="ctr"/>
              <a:r>
                <a:rPr lang="en-US" sz="2000" b="1" dirty="0">
                  <a:solidFill>
                    <a:schemeClr val="bg1"/>
                  </a:solidFill>
                </a:rPr>
                <a:t>Lifelines:      50:50     Phone a Friend     Ask the Audience</a:t>
              </a:r>
            </a:p>
          </p:txBody>
        </p:sp>
      </p:grpSp>
      <p:sp>
        <p:nvSpPr>
          <p:cNvPr id="7" name="Freeform: Shape 6">
            <a:extLst>
              <a:ext uri="{FF2B5EF4-FFF2-40B4-BE49-F238E27FC236}">
                <a16:creationId xmlns:a16="http://schemas.microsoft.com/office/drawing/2014/main" id="{3A7173A3-6EA1-4C51-A262-84B30C8AA121}"/>
              </a:ext>
            </a:extLst>
          </p:cNvPr>
          <p:cNvSpPr/>
          <p:nvPr/>
        </p:nvSpPr>
        <p:spPr>
          <a:xfrm>
            <a:off x="6334126" y="5036657"/>
            <a:ext cx="3152775" cy="355600"/>
          </a:xfrm>
          <a:custGeom>
            <a:avLst/>
            <a:gdLst>
              <a:gd name="connsiteX0" fmla="*/ 0 w 3152775"/>
              <a:gd name="connsiteY0" fmla="*/ 171450 h 361950"/>
              <a:gd name="connsiteX1" fmla="*/ 180975 w 3152775"/>
              <a:gd name="connsiteY1" fmla="*/ 9525 h 361950"/>
              <a:gd name="connsiteX2" fmla="*/ 2933700 w 3152775"/>
              <a:gd name="connsiteY2" fmla="*/ 0 h 361950"/>
              <a:gd name="connsiteX3" fmla="*/ 2962275 w 3152775"/>
              <a:gd name="connsiteY3" fmla="*/ 95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1450 h 361950"/>
              <a:gd name="connsiteX1" fmla="*/ 180975 w 3152775"/>
              <a:gd name="connsiteY1" fmla="*/ 9525 h 361950"/>
              <a:gd name="connsiteX2" fmla="*/ 2933700 w 3152775"/>
              <a:gd name="connsiteY2" fmla="*/ 0 h 361950"/>
              <a:gd name="connsiteX3" fmla="*/ 3006725 w 3152775"/>
              <a:gd name="connsiteY3" fmla="*/ 222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7800 h 368300"/>
              <a:gd name="connsiteX1" fmla="*/ 196850 w 3152775"/>
              <a:gd name="connsiteY1" fmla="*/ 0 h 368300"/>
              <a:gd name="connsiteX2" fmla="*/ 2933700 w 3152775"/>
              <a:gd name="connsiteY2" fmla="*/ 6350 h 368300"/>
              <a:gd name="connsiteX3" fmla="*/ 3006725 w 3152775"/>
              <a:gd name="connsiteY3" fmla="*/ 28575 h 368300"/>
              <a:gd name="connsiteX4" fmla="*/ 3152775 w 3152775"/>
              <a:gd name="connsiteY4" fmla="*/ 187325 h 368300"/>
              <a:gd name="connsiteX5" fmla="*/ 2971800 w 3152775"/>
              <a:gd name="connsiteY5" fmla="*/ 368300 h 368300"/>
              <a:gd name="connsiteX6" fmla="*/ 219075 w 3152775"/>
              <a:gd name="connsiteY6" fmla="*/ 368300 h 368300"/>
              <a:gd name="connsiteX7" fmla="*/ 0 w 3152775"/>
              <a:gd name="connsiteY7" fmla="*/ 177800 h 368300"/>
              <a:gd name="connsiteX0" fmla="*/ 0 w 3152775"/>
              <a:gd name="connsiteY0" fmla="*/ 177800 h 368300"/>
              <a:gd name="connsiteX1" fmla="*/ 196850 w 3152775"/>
              <a:gd name="connsiteY1" fmla="*/ 0 h 368300"/>
              <a:gd name="connsiteX2" fmla="*/ 2933700 w 3152775"/>
              <a:gd name="connsiteY2" fmla="*/ 6350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184150 w 3152775"/>
              <a:gd name="connsiteY5" fmla="*/ 355600 h 368300"/>
              <a:gd name="connsiteX6" fmla="*/ 0 w 3152775"/>
              <a:gd name="connsiteY6" fmla="*/ 177800 h 368300"/>
              <a:gd name="connsiteX0" fmla="*/ 0 w 3152775"/>
              <a:gd name="connsiteY0" fmla="*/ 177800 h 355600"/>
              <a:gd name="connsiteX1" fmla="*/ 196850 w 3152775"/>
              <a:gd name="connsiteY1" fmla="*/ 0 h 355600"/>
              <a:gd name="connsiteX2" fmla="*/ 2974975 w 3152775"/>
              <a:gd name="connsiteY2" fmla="*/ 3175 h 355600"/>
              <a:gd name="connsiteX3" fmla="*/ 3152775 w 3152775"/>
              <a:gd name="connsiteY3" fmla="*/ 187325 h 355600"/>
              <a:gd name="connsiteX4" fmla="*/ 2974975 w 3152775"/>
              <a:gd name="connsiteY4" fmla="*/ 355600 h 355600"/>
              <a:gd name="connsiteX5" fmla="*/ 184150 w 3152775"/>
              <a:gd name="connsiteY5" fmla="*/ 355600 h 355600"/>
              <a:gd name="connsiteX6" fmla="*/ 0 w 3152775"/>
              <a:gd name="connsiteY6" fmla="*/ 1778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355600">
                <a:moveTo>
                  <a:pt x="0" y="177800"/>
                </a:moveTo>
                <a:lnTo>
                  <a:pt x="196850" y="0"/>
                </a:lnTo>
                <a:lnTo>
                  <a:pt x="2974975" y="3175"/>
                </a:lnTo>
                <a:lnTo>
                  <a:pt x="3152775" y="187325"/>
                </a:lnTo>
                <a:lnTo>
                  <a:pt x="2974975" y="355600"/>
                </a:lnTo>
                <a:lnTo>
                  <a:pt x="184150" y="355600"/>
                </a:lnTo>
                <a:lnTo>
                  <a:pt x="0" y="177800"/>
                </a:lnTo>
                <a:close/>
              </a:path>
            </a:pathLst>
          </a:custGeom>
          <a:solidFill>
            <a:schemeClr val="bg1"/>
          </a:solidFill>
          <a:ln>
            <a:solidFill>
              <a:srgbClr val="1C1F69"/>
            </a:solidFill>
          </a:ln>
        </p:spPr>
        <p:style>
          <a:lnRef idx="1">
            <a:schemeClr val="accent1"/>
          </a:lnRef>
          <a:fillRef idx="3">
            <a:schemeClr val="accent1"/>
          </a:fillRef>
          <a:effectRef idx="2">
            <a:schemeClr val="accent1"/>
          </a:effectRef>
          <a:fontRef idx="minor">
            <a:schemeClr val="lt1"/>
          </a:fontRef>
        </p:style>
        <p:txBody>
          <a:bodyPr rtlCol="0" anchor="ctr"/>
          <a:lstStyle/>
          <a:p>
            <a:pPr>
              <a:tabLst>
                <a:tab pos="1654175" algn="ctr"/>
              </a:tabLst>
            </a:pPr>
            <a:r>
              <a:rPr lang="en-US" b="1" dirty="0">
                <a:solidFill>
                  <a:srgbClr val="2034AC"/>
                </a:solidFill>
              </a:rPr>
              <a:t>  B:	50% of the time</a:t>
            </a:r>
          </a:p>
        </p:txBody>
      </p:sp>
      <p:sp>
        <p:nvSpPr>
          <p:cNvPr id="8" name="Freeform: Shape 7">
            <a:extLst>
              <a:ext uri="{FF2B5EF4-FFF2-40B4-BE49-F238E27FC236}">
                <a16:creationId xmlns:a16="http://schemas.microsoft.com/office/drawing/2014/main" id="{734CE757-DCA3-42D6-870F-C042FAF8C908}"/>
              </a:ext>
            </a:extLst>
          </p:cNvPr>
          <p:cNvSpPr/>
          <p:nvPr/>
        </p:nvSpPr>
        <p:spPr>
          <a:xfrm>
            <a:off x="2876551" y="5033562"/>
            <a:ext cx="3152775" cy="355600"/>
          </a:xfrm>
          <a:custGeom>
            <a:avLst/>
            <a:gdLst>
              <a:gd name="connsiteX0" fmla="*/ 0 w 3152775"/>
              <a:gd name="connsiteY0" fmla="*/ 171450 h 361950"/>
              <a:gd name="connsiteX1" fmla="*/ 180975 w 3152775"/>
              <a:gd name="connsiteY1" fmla="*/ 9525 h 361950"/>
              <a:gd name="connsiteX2" fmla="*/ 2933700 w 3152775"/>
              <a:gd name="connsiteY2" fmla="*/ 0 h 361950"/>
              <a:gd name="connsiteX3" fmla="*/ 2962275 w 3152775"/>
              <a:gd name="connsiteY3" fmla="*/ 95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1450 h 361950"/>
              <a:gd name="connsiteX1" fmla="*/ 180975 w 3152775"/>
              <a:gd name="connsiteY1" fmla="*/ 9525 h 361950"/>
              <a:gd name="connsiteX2" fmla="*/ 2933700 w 3152775"/>
              <a:gd name="connsiteY2" fmla="*/ 0 h 361950"/>
              <a:gd name="connsiteX3" fmla="*/ 3006725 w 3152775"/>
              <a:gd name="connsiteY3" fmla="*/ 222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7800 h 368300"/>
              <a:gd name="connsiteX1" fmla="*/ 196850 w 3152775"/>
              <a:gd name="connsiteY1" fmla="*/ 0 h 368300"/>
              <a:gd name="connsiteX2" fmla="*/ 2933700 w 3152775"/>
              <a:gd name="connsiteY2" fmla="*/ 6350 h 368300"/>
              <a:gd name="connsiteX3" fmla="*/ 3006725 w 3152775"/>
              <a:gd name="connsiteY3" fmla="*/ 28575 h 368300"/>
              <a:gd name="connsiteX4" fmla="*/ 3152775 w 3152775"/>
              <a:gd name="connsiteY4" fmla="*/ 187325 h 368300"/>
              <a:gd name="connsiteX5" fmla="*/ 2971800 w 3152775"/>
              <a:gd name="connsiteY5" fmla="*/ 368300 h 368300"/>
              <a:gd name="connsiteX6" fmla="*/ 219075 w 3152775"/>
              <a:gd name="connsiteY6" fmla="*/ 368300 h 368300"/>
              <a:gd name="connsiteX7" fmla="*/ 0 w 3152775"/>
              <a:gd name="connsiteY7" fmla="*/ 177800 h 368300"/>
              <a:gd name="connsiteX0" fmla="*/ 0 w 3152775"/>
              <a:gd name="connsiteY0" fmla="*/ 177800 h 368300"/>
              <a:gd name="connsiteX1" fmla="*/ 196850 w 3152775"/>
              <a:gd name="connsiteY1" fmla="*/ 0 h 368300"/>
              <a:gd name="connsiteX2" fmla="*/ 2933700 w 3152775"/>
              <a:gd name="connsiteY2" fmla="*/ 6350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184150 w 3152775"/>
              <a:gd name="connsiteY5" fmla="*/ 355600 h 368300"/>
              <a:gd name="connsiteX6" fmla="*/ 0 w 3152775"/>
              <a:gd name="connsiteY6" fmla="*/ 177800 h 368300"/>
              <a:gd name="connsiteX0" fmla="*/ 0 w 3152775"/>
              <a:gd name="connsiteY0" fmla="*/ 177800 h 355600"/>
              <a:gd name="connsiteX1" fmla="*/ 196850 w 3152775"/>
              <a:gd name="connsiteY1" fmla="*/ 0 h 355600"/>
              <a:gd name="connsiteX2" fmla="*/ 2974975 w 3152775"/>
              <a:gd name="connsiteY2" fmla="*/ 3175 h 355600"/>
              <a:gd name="connsiteX3" fmla="*/ 3152775 w 3152775"/>
              <a:gd name="connsiteY3" fmla="*/ 187325 h 355600"/>
              <a:gd name="connsiteX4" fmla="*/ 2974975 w 3152775"/>
              <a:gd name="connsiteY4" fmla="*/ 355600 h 355600"/>
              <a:gd name="connsiteX5" fmla="*/ 184150 w 3152775"/>
              <a:gd name="connsiteY5" fmla="*/ 355600 h 355600"/>
              <a:gd name="connsiteX6" fmla="*/ 0 w 3152775"/>
              <a:gd name="connsiteY6" fmla="*/ 1778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355600">
                <a:moveTo>
                  <a:pt x="0" y="177800"/>
                </a:moveTo>
                <a:lnTo>
                  <a:pt x="196850" y="0"/>
                </a:lnTo>
                <a:lnTo>
                  <a:pt x="2974975" y="3175"/>
                </a:lnTo>
                <a:lnTo>
                  <a:pt x="3152775" y="187325"/>
                </a:lnTo>
                <a:lnTo>
                  <a:pt x="2974975" y="355600"/>
                </a:lnTo>
                <a:lnTo>
                  <a:pt x="184150" y="355600"/>
                </a:lnTo>
                <a:lnTo>
                  <a:pt x="0" y="177800"/>
                </a:lnTo>
                <a:close/>
              </a:path>
            </a:pathLst>
          </a:custGeom>
          <a:solidFill>
            <a:schemeClr val="bg1"/>
          </a:solidFill>
          <a:ln>
            <a:solidFill>
              <a:srgbClr val="1C1F69"/>
            </a:solidFill>
          </a:ln>
        </p:spPr>
        <p:style>
          <a:lnRef idx="1">
            <a:schemeClr val="accent1"/>
          </a:lnRef>
          <a:fillRef idx="3">
            <a:schemeClr val="accent1"/>
          </a:fillRef>
          <a:effectRef idx="2">
            <a:schemeClr val="accent1"/>
          </a:effectRef>
          <a:fontRef idx="minor">
            <a:schemeClr val="lt1"/>
          </a:fontRef>
        </p:style>
        <p:txBody>
          <a:bodyPr rtlCol="0" anchor="ctr"/>
          <a:lstStyle/>
          <a:p>
            <a:pPr>
              <a:tabLst>
                <a:tab pos="1597025" algn="ctr"/>
              </a:tabLst>
            </a:pPr>
            <a:r>
              <a:rPr lang="en-US" b="1" dirty="0">
                <a:solidFill>
                  <a:srgbClr val="2034AC"/>
                </a:solidFill>
              </a:rPr>
              <a:t>  A:	95% of the time</a:t>
            </a:r>
          </a:p>
        </p:txBody>
      </p:sp>
      <p:sp>
        <p:nvSpPr>
          <p:cNvPr id="9" name="Freeform: Shape 8">
            <a:extLst>
              <a:ext uri="{FF2B5EF4-FFF2-40B4-BE49-F238E27FC236}">
                <a16:creationId xmlns:a16="http://schemas.microsoft.com/office/drawing/2014/main" id="{0A3F8134-18C5-4163-B49F-9D12B80BBEFC}"/>
              </a:ext>
            </a:extLst>
          </p:cNvPr>
          <p:cNvSpPr/>
          <p:nvPr/>
        </p:nvSpPr>
        <p:spPr>
          <a:xfrm>
            <a:off x="2876551" y="5522512"/>
            <a:ext cx="3152775" cy="355600"/>
          </a:xfrm>
          <a:custGeom>
            <a:avLst/>
            <a:gdLst>
              <a:gd name="connsiteX0" fmla="*/ 0 w 3152775"/>
              <a:gd name="connsiteY0" fmla="*/ 171450 h 361950"/>
              <a:gd name="connsiteX1" fmla="*/ 180975 w 3152775"/>
              <a:gd name="connsiteY1" fmla="*/ 9525 h 361950"/>
              <a:gd name="connsiteX2" fmla="*/ 2933700 w 3152775"/>
              <a:gd name="connsiteY2" fmla="*/ 0 h 361950"/>
              <a:gd name="connsiteX3" fmla="*/ 2962275 w 3152775"/>
              <a:gd name="connsiteY3" fmla="*/ 95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1450 h 361950"/>
              <a:gd name="connsiteX1" fmla="*/ 180975 w 3152775"/>
              <a:gd name="connsiteY1" fmla="*/ 9525 h 361950"/>
              <a:gd name="connsiteX2" fmla="*/ 2933700 w 3152775"/>
              <a:gd name="connsiteY2" fmla="*/ 0 h 361950"/>
              <a:gd name="connsiteX3" fmla="*/ 3006725 w 3152775"/>
              <a:gd name="connsiteY3" fmla="*/ 222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7800 h 368300"/>
              <a:gd name="connsiteX1" fmla="*/ 196850 w 3152775"/>
              <a:gd name="connsiteY1" fmla="*/ 0 h 368300"/>
              <a:gd name="connsiteX2" fmla="*/ 2933700 w 3152775"/>
              <a:gd name="connsiteY2" fmla="*/ 6350 h 368300"/>
              <a:gd name="connsiteX3" fmla="*/ 3006725 w 3152775"/>
              <a:gd name="connsiteY3" fmla="*/ 28575 h 368300"/>
              <a:gd name="connsiteX4" fmla="*/ 3152775 w 3152775"/>
              <a:gd name="connsiteY4" fmla="*/ 187325 h 368300"/>
              <a:gd name="connsiteX5" fmla="*/ 2971800 w 3152775"/>
              <a:gd name="connsiteY5" fmla="*/ 368300 h 368300"/>
              <a:gd name="connsiteX6" fmla="*/ 219075 w 3152775"/>
              <a:gd name="connsiteY6" fmla="*/ 368300 h 368300"/>
              <a:gd name="connsiteX7" fmla="*/ 0 w 3152775"/>
              <a:gd name="connsiteY7" fmla="*/ 177800 h 368300"/>
              <a:gd name="connsiteX0" fmla="*/ 0 w 3152775"/>
              <a:gd name="connsiteY0" fmla="*/ 177800 h 368300"/>
              <a:gd name="connsiteX1" fmla="*/ 196850 w 3152775"/>
              <a:gd name="connsiteY1" fmla="*/ 0 h 368300"/>
              <a:gd name="connsiteX2" fmla="*/ 2933700 w 3152775"/>
              <a:gd name="connsiteY2" fmla="*/ 6350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184150 w 3152775"/>
              <a:gd name="connsiteY5" fmla="*/ 355600 h 368300"/>
              <a:gd name="connsiteX6" fmla="*/ 0 w 3152775"/>
              <a:gd name="connsiteY6" fmla="*/ 177800 h 368300"/>
              <a:gd name="connsiteX0" fmla="*/ 0 w 3152775"/>
              <a:gd name="connsiteY0" fmla="*/ 177800 h 355600"/>
              <a:gd name="connsiteX1" fmla="*/ 196850 w 3152775"/>
              <a:gd name="connsiteY1" fmla="*/ 0 h 355600"/>
              <a:gd name="connsiteX2" fmla="*/ 2974975 w 3152775"/>
              <a:gd name="connsiteY2" fmla="*/ 3175 h 355600"/>
              <a:gd name="connsiteX3" fmla="*/ 3152775 w 3152775"/>
              <a:gd name="connsiteY3" fmla="*/ 187325 h 355600"/>
              <a:gd name="connsiteX4" fmla="*/ 2974975 w 3152775"/>
              <a:gd name="connsiteY4" fmla="*/ 355600 h 355600"/>
              <a:gd name="connsiteX5" fmla="*/ 184150 w 3152775"/>
              <a:gd name="connsiteY5" fmla="*/ 355600 h 355600"/>
              <a:gd name="connsiteX6" fmla="*/ 0 w 3152775"/>
              <a:gd name="connsiteY6" fmla="*/ 1778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355600">
                <a:moveTo>
                  <a:pt x="0" y="177800"/>
                </a:moveTo>
                <a:lnTo>
                  <a:pt x="196850" y="0"/>
                </a:lnTo>
                <a:lnTo>
                  <a:pt x="2974975" y="3175"/>
                </a:lnTo>
                <a:lnTo>
                  <a:pt x="3152775" y="187325"/>
                </a:lnTo>
                <a:lnTo>
                  <a:pt x="2974975" y="355600"/>
                </a:lnTo>
                <a:lnTo>
                  <a:pt x="184150" y="355600"/>
                </a:lnTo>
                <a:lnTo>
                  <a:pt x="0" y="177800"/>
                </a:lnTo>
                <a:close/>
              </a:path>
            </a:pathLst>
          </a:custGeom>
          <a:solidFill>
            <a:schemeClr val="bg1"/>
          </a:solidFill>
          <a:ln>
            <a:solidFill>
              <a:srgbClr val="1C1F69"/>
            </a:solidFill>
          </a:ln>
        </p:spPr>
        <p:style>
          <a:lnRef idx="1">
            <a:schemeClr val="accent1"/>
          </a:lnRef>
          <a:fillRef idx="3">
            <a:schemeClr val="accent1"/>
          </a:fillRef>
          <a:effectRef idx="2">
            <a:schemeClr val="accent1"/>
          </a:effectRef>
          <a:fontRef idx="minor">
            <a:schemeClr val="lt1"/>
          </a:fontRef>
        </p:style>
        <p:txBody>
          <a:bodyPr rtlCol="0" anchor="ctr"/>
          <a:lstStyle/>
          <a:p>
            <a:pPr>
              <a:tabLst>
                <a:tab pos="1371600" algn="ctr"/>
              </a:tabLst>
            </a:pPr>
            <a:r>
              <a:rPr lang="en-US" b="1" dirty="0">
                <a:solidFill>
                  <a:srgbClr val="2034AC"/>
                </a:solidFill>
              </a:rPr>
              <a:t>  C:	       30% of the time</a:t>
            </a:r>
          </a:p>
        </p:txBody>
      </p:sp>
      <p:sp>
        <p:nvSpPr>
          <p:cNvPr id="10" name="Freeform: Shape 9">
            <a:extLst>
              <a:ext uri="{FF2B5EF4-FFF2-40B4-BE49-F238E27FC236}">
                <a16:creationId xmlns:a16="http://schemas.microsoft.com/office/drawing/2014/main" id="{E1123592-8636-4DCF-BF6F-06A7AEB74E40}"/>
              </a:ext>
            </a:extLst>
          </p:cNvPr>
          <p:cNvSpPr/>
          <p:nvPr/>
        </p:nvSpPr>
        <p:spPr>
          <a:xfrm>
            <a:off x="6334126" y="5522512"/>
            <a:ext cx="3152775" cy="355600"/>
          </a:xfrm>
          <a:custGeom>
            <a:avLst/>
            <a:gdLst>
              <a:gd name="connsiteX0" fmla="*/ 0 w 3152775"/>
              <a:gd name="connsiteY0" fmla="*/ 171450 h 361950"/>
              <a:gd name="connsiteX1" fmla="*/ 180975 w 3152775"/>
              <a:gd name="connsiteY1" fmla="*/ 9525 h 361950"/>
              <a:gd name="connsiteX2" fmla="*/ 2933700 w 3152775"/>
              <a:gd name="connsiteY2" fmla="*/ 0 h 361950"/>
              <a:gd name="connsiteX3" fmla="*/ 2962275 w 3152775"/>
              <a:gd name="connsiteY3" fmla="*/ 95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1450 h 361950"/>
              <a:gd name="connsiteX1" fmla="*/ 180975 w 3152775"/>
              <a:gd name="connsiteY1" fmla="*/ 9525 h 361950"/>
              <a:gd name="connsiteX2" fmla="*/ 2933700 w 3152775"/>
              <a:gd name="connsiteY2" fmla="*/ 0 h 361950"/>
              <a:gd name="connsiteX3" fmla="*/ 3006725 w 3152775"/>
              <a:gd name="connsiteY3" fmla="*/ 222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7800 h 368300"/>
              <a:gd name="connsiteX1" fmla="*/ 196850 w 3152775"/>
              <a:gd name="connsiteY1" fmla="*/ 0 h 368300"/>
              <a:gd name="connsiteX2" fmla="*/ 2933700 w 3152775"/>
              <a:gd name="connsiteY2" fmla="*/ 6350 h 368300"/>
              <a:gd name="connsiteX3" fmla="*/ 3006725 w 3152775"/>
              <a:gd name="connsiteY3" fmla="*/ 28575 h 368300"/>
              <a:gd name="connsiteX4" fmla="*/ 3152775 w 3152775"/>
              <a:gd name="connsiteY4" fmla="*/ 187325 h 368300"/>
              <a:gd name="connsiteX5" fmla="*/ 2971800 w 3152775"/>
              <a:gd name="connsiteY5" fmla="*/ 368300 h 368300"/>
              <a:gd name="connsiteX6" fmla="*/ 219075 w 3152775"/>
              <a:gd name="connsiteY6" fmla="*/ 368300 h 368300"/>
              <a:gd name="connsiteX7" fmla="*/ 0 w 3152775"/>
              <a:gd name="connsiteY7" fmla="*/ 177800 h 368300"/>
              <a:gd name="connsiteX0" fmla="*/ 0 w 3152775"/>
              <a:gd name="connsiteY0" fmla="*/ 177800 h 368300"/>
              <a:gd name="connsiteX1" fmla="*/ 196850 w 3152775"/>
              <a:gd name="connsiteY1" fmla="*/ 0 h 368300"/>
              <a:gd name="connsiteX2" fmla="*/ 2933700 w 3152775"/>
              <a:gd name="connsiteY2" fmla="*/ 6350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184150 w 3152775"/>
              <a:gd name="connsiteY5" fmla="*/ 355600 h 368300"/>
              <a:gd name="connsiteX6" fmla="*/ 0 w 3152775"/>
              <a:gd name="connsiteY6" fmla="*/ 177800 h 368300"/>
              <a:gd name="connsiteX0" fmla="*/ 0 w 3152775"/>
              <a:gd name="connsiteY0" fmla="*/ 177800 h 355600"/>
              <a:gd name="connsiteX1" fmla="*/ 196850 w 3152775"/>
              <a:gd name="connsiteY1" fmla="*/ 0 h 355600"/>
              <a:gd name="connsiteX2" fmla="*/ 2974975 w 3152775"/>
              <a:gd name="connsiteY2" fmla="*/ 3175 h 355600"/>
              <a:gd name="connsiteX3" fmla="*/ 3152775 w 3152775"/>
              <a:gd name="connsiteY3" fmla="*/ 187325 h 355600"/>
              <a:gd name="connsiteX4" fmla="*/ 2974975 w 3152775"/>
              <a:gd name="connsiteY4" fmla="*/ 355600 h 355600"/>
              <a:gd name="connsiteX5" fmla="*/ 184150 w 3152775"/>
              <a:gd name="connsiteY5" fmla="*/ 355600 h 355600"/>
              <a:gd name="connsiteX6" fmla="*/ 0 w 3152775"/>
              <a:gd name="connsiteY6" fmla="*/ 1778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355600">
                <a:moveTo>
                  <a:pt x="0" y="177800"/>
                </a:moveTo>
                <a:lnTo>
                  <a:pt x="196850" y="0"/>
                </a:lnTo>
                <a:lnTo>
                  <a:pt x="2974975" y="3175"/>
                </a:lnTo>
                <a:lnTo>
                  <a:pt x="3152775" y="187325"/>
                </a:lnTo>
                <a:lnTo>
                  <a:pt x="2974975" y="355600"/>
                </a:lnTo>
                <a:lnTo>
                  <a:pt x="184150" y="355600"/>
                </a:lnTo>
                <a:lnTo>
                  <a:pt x="0" y="177800"/>
                </a:lnTo>
                <a:close/>
              </a:path>
            </a:pathLst>
          </a:custGeom>
          <a:solidFill>
            <a:schemeClr val="bg1"/>
          </a:solidFill>
          <a:ln>
            <a:solidFill>
              <a:srgbClr val="1C1F69"/>
            </a:solidFill>
          </a:ln>
        </p:spPr>
        <p:style>
          <a:lnRef idx="1">
            <a:schemeClr val="accent1"/>
          </a:lnRef>
          <a:fillRef idx="3">
            <a:schemeClr val="accent1"/>
          </a:fillRef>
          <a:effectRef idx="2">
            <a:schemeClr val="accent1"/>
          </a:effectRef>
          <a:fontRef idx="minor">
            <a:schemeClr val="lt1"/>
          </a:fontRef>
        </p:style>
        <p:txBody>
          <a:bodyPr rtlCol="0" anchor="ctr"/>
          <a:lstStyle/>
          <a:p>
            <a:pPr>
              <a:tabLst>
                <a:tab pos="1597025" algn="ctr"/>
              </a:tabLst>
            </a:pPr>
            <a:r>
              <a:rPr lang="en-US" b="1" dirty="0">
                <a:solidFill>
                  <a:srgbClr val="2034AC"/>
                </a:solidFill>
              </a:rPr>
              <a:t>  D:	75% of the time</a:t>
            </a:r>
          </a:p>
        </p:txBody>
      </p:sp>
      <p:sp>
        <p:nvSpPr>
          <p:cNvPr id="11" name="Freeform: Shape 10">
            <a:extLst>
              <a:ext uri="{FF2B5EF4-FFF2-40B4-BE49-F238E27FC236}">
                <a16:creationId xmlns:a16="http://schemas.microsoft.com/office/drawing/2014/main" id="{124FC55A-5A82-44CC-A9B4-A1131BDA0051}"/>
              </a:ext>
            </a:extLst>
          </p:cNvPr>
          <p:cNvSpPr/>
          <p:nvPr/>
        </p:nvSpPr>
        <p:spPr>
          <a:xfrm>
            <a:off x="1947812" y="3790681"/>
            <a:ext cx="8458200" cy="975782"/>
          </a:xfrm>
          <a:custGeom>
            <a:avLst/>
            <a:gdLst>
              <a:gd name="connsiteX0" fmla="*/ 0 w 3152775"/>
              <a:gd name="connsiteY0" fmla="*/ 171450 h 361950"/>
              <a:gd name="connsiteX1" fmla="*/ 180975 w 3152775"/>
              <a:gd name="connsiteY1" fmla="*/ 9525 h 361950"/>
              <a:gd name="connsiteX2" fmla="*/ 2933700 w 3152775"/>
              <a:gd name="connsiteY2" fmla="*/ 0 h 361950"/>
              <a:gd name="connsiteX3" fmla="*/ 2962275 w 3152775"/>
              <a:gd name="connsiteY3" fmla="*/ 95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1450 h 361950"/>
              <a:gd name="connsiteX1" fmla="*/ 180975 w 3152775"/>
              <a:gd name="connsiteY1" fmla="*/ 9525 h 361950"/>
              <a:gd name="connsiteX2" fmla="*/ 2933700 w 3152775"/>
              <a:gd name="connsiteY2" fmla="*/ 0 h 361950"/>
              <a:gd name="connsiteX3" fmla="*/ 3006725 w 3152775"/>
              <a:gd name="connsiteY3" fmla="*/ 222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7800 h 368300"/>
              <a:gd name="connsiteX1" fmla="*/ 196850 w 3152775"/>
              <a:gd name="connsiteY1" fmla="*/ 0 h 368300"/>
              <a:gd name="connsiteX2" fmla="*/ 2933700 w 3152775"/>
              <a:gd name="connsiteY2" fmla="*/ 6350 h 368300"/>
              <a:gd name="connsiteX3" fmla="*/ 3006725 w 3152775"/>
              <a:gd name="connsiteY3" fmla="*/ 28575 h 368300"/>
              <a:gd name="connsiteX4" fmla="*/ 3152775 w 3152775"/>
              <a:gd name="connsiteY4" fmla="*/ 187325 h 368300"/>
              <a:gd name="connsiteX5" fmla="*/ 2971800 w 3152775"/>
              <a:gd name="connsiteY5" fmla="*/ 368300 h 368300"/>
              <a:gd name="connsiteX6" fmla="*/ 219075 w 3152775"/>
              <a:gd name="connsiteY6" fmla="*/ 368300 h 368300"/>
              <a:gd name="connsiteX7" fmla="*/ 0 w 3152775"/>
              <a:gd name="connsiteY7" fmla="*/ 177800 h 368300"/>
              <a:gd name="connsiteX0" fmla="*/ 0 w 3152775"/>
              <a:gd name="connsiteY0" fmla="*/ 177800 h 368300"/>
              <a:gd name="connsiteX1" fmla="*/ 196850 w 3152775"/>
              <a:gd name="connsiteY1" fmla="*/ 0 h 368300"/>
              <a:gd name="connsiteX2" fmla="*/ 2933700 w 3152775"/>
              <a:gd name="connsiteY2" fmla="*/ 6350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184150 w 3152775"/>
              <a:gd name="connsiteY5" fmla="*/ 355600 h 368300"/>
              <a:gd name="connsiteX6" fmla="*/ 0 w 3152775"/>
              <a:gd name="connsiteY6" fmla="*/ 177800 h 368300"/>
              <a:gd name="connsiteX0" fmla="*/ 0 w 3152775"/>
              <a:gd name="connsiteY0" fmla="*/ 177800 h 355600"/>
              <a:gd name="connsiteX1" fmla="*/ 196850 w 3152775"/>
              <a:gd name="connsiteY1" fmla="*/ 0 h 355600"/>
              <a:gd name="connsiteX2" fmla="*/ 2974975 w 3152775"/>
              <a:gd name="connsiteY2" fmla="*/ 3175 h 355600"/>
              <a:gd name="connsiteX3" fmla="*/ 3152775 w 3152775"/>
              <a:gd name="connsiteY3" fmla="*/ 187325 h 355600"/>
              <a:gd name="connsiteX4" fmla="*/ 2974975 w 3152775"/>
              <a:gd name="connsiteY4" fmla="*/ 355600 h 355600"/>
              <a:gd name="connsiteX5" fmla="*/ 184150 w 3152775"/>
              <a:gd name="connsiteY5" fmla="*/ 355600 h 355600"/>
              <a:gd name="connsiteX6" fmla="*/ 0 w 3152775"/>
              <a:gd name="connsiteY6" fmla="*/ 1778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355600">
                <a:moveTo>
                  <a:pt x="0" y="177800"/>
                </a:moveTo>
                <a:lnTo>
                  <a:pt x="196850" y="0"/>
                </a:lnTo>
                <a:lnTo>
                  <a:pt x="2974975" y="3175"/>
                </a:lnTo>
                <a:lnTo>
                  <a:pt x="3152775" y="187325"/>
                </a:lnTo>
                <a:lnTo>
                  <a:pt x="2974975" y="355600"/>
                </a:lnTo>
                <a:lnTo>
                  <a:pt x="184150" y="355600"/>
                </a:lnTo>
                <a:lnTo>
                  <a:pt x="0" y="177800"/>
                </a:lnTo>
                <a:close/>
              </a:path>
            </a:pathLst>
          </a:custGeom>
          <a:solidFill>
            <a:srgbClr val="1C1F69"/>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How often is the ask</a:t>
            </a:r>
            <a:r>
              <a:rPr lang="en-US" sz="2000" b="1" dirty="0">
                <a:solidFill>
                  <a:schemeClr val="bg1"/>
                </a:solidFill>
              </a:rPr>
              <a:t>-the-a</a:t>
            </a:r>
            <a:r>
              <a:rPr lang="en-US" sz="2000" b="1" dirty="0"/>
              <a:t>udience lifeline correct</a:t>
            </a:r>
          </a:p>
          <a:p>
            <a:pPr algn="ctr"/>
            <a:r>
              <a:rPr lang="en-US" sz="2000" b="1" dirty="0"/>
              <a:t>in the game show “Who Wants to </a:t>
            </a:r>
            <a:r>
              <a:rPr lang="en-US" sz="2000" b="1" dirty="0">
                <a:solidFill>
                  <a:schemeClr val="bg1"/>
                </a:solidFill>
              </a:rPr>
              <a:t>B</a:t>
            </a:r>
            <a:r>
              <a:rPr lang="en-US" sz="2000" b="1" dirty="0"/>
              <a:t>e a Millionaire”?</a:t>
            </a:r>
          </a:p>
        </p:txBody>
      </p:sp>
      <p:sp>
        <p:nvSpPr>
          <p:cNvPr id="14" name="Rectangle 13">
            <a:extLst>
              <a:ext uri="{FF2B5EF4-FFF2-40B4-BE49-F238E27FC236}">
                <a16:creationId xmlns:a16="http://schemas.microsoft.com/office/drawing/2014/main" id="{8346FED1-AD18-442B-A979-99A0FC585B85}"/>
              </a:ext>
            </a:extLst>
          </p:cNvPr>
          <p:cNvSpPr/>
          <p:nvPr/>
        </p:nvSpPr>
        <p:spPr>
          <a:xfrm rot="16200000">
            <a:off x="9582864" y="2986752"/>
            <a:ext cx="2401619" cy="261610"/>
          </a:xfrm>
          <a:prstGeom prst="rect">
            <a:avLst/>
          </a:prstGeom>
        </p:spPr>
        <p:txBody>
          <a:bodyPr wrap="none">
            <a:spAutoFit/>
          </a:bodyPr>
          <a:lstStyle/>
          <a:p>
            <a:r>
              <a:rPr lang="en-US" sz="1100" dirty="0">
                <a:solidFill>
                  <a:schemeClr val="bg1"/>
                </a:solidFill>
                <a:latin typeface="Calibri" panose="020F0502020204030204" pitchFamily="34" charset="0"/>
                <a:cs typeface="Calibri" panose="020F0502020204030204" pitchFamily="34" charset="0"/>
              </a:rPr>
              <a:t>Source: Idea SV, El Salvador Milonario.</a:t>
            </a:r>
          </a:p>
        </p:txBody>
      </p:sp>
      <p:sp>
        <p:nvSpPr>
          <p:cNvPr id="5" name="Freeform: Shape 4">
            <a:extLst>
              <a:ext uri="{FF2B5EF4-FFF2-40B4-BE49-F238E27FC236}">
                <a16:creationId xmlns:a16="http://schemas.microsoft.com/office/drawing/2014/main" id="{693038E2-9923-43C5-A71B-C3BEE10C706B}"/>
              </a:ext>
            </a:extLst>
          </p:cNvPr>
          <p:cNvSpPr/>
          <p:nvPr/>
        </p:nvSpPr>
        <p:spPr>
          <a:xfrm>
            <a:off x="2870800" y="5042188"/>
            <a:ext cx="3152775" cy="355600"/>
          </a:xfrm>
          <a:custGeom>
            <a:avLst/>
            <a:gdLst>
              <a:gd name="connsiteX0" fmla="*/ 0 w 3152775"/>
              <a:gd name="connsiteY0" fmla="*/ 171450 h 361950"/>
              <a:gd name="connsiteX1" fmla="*/ 180975 w 3152775"/>
              <a:gd name="connsiteY1" fmla="*/ 9525 h 361950"/>
              <a:gd name="connsiteX2" fmla="*/ 2933700 w 3152775"/>
              <a:gd name="connsiteY2" fmla="*/ 0 h 361950"/>
              <a:gd name="connsiteX3" fmla="*/ 2962275 w 3152775"/>
              <a:gd name="connsiteY3" fmla="*/ 95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1450 h 361950"/>
              <a:gd name="connsiteX1" fmla="*/ 180975 w 3152775"/>
              <a:gd name="connsiteY1" fmla="*/ 9525 h 361950"/>
              <a:gd name="connsiteX2" fmla="*/ 2933700 w 3152775"/>
              <a:gd name="connsiteY2" fmla="*/ 0 h 361950"/>
              <a:gd name="connsiteX3" fmla="*/ 3006725 w 3152775"/>
              <a:gd name="connsiteY3" fmla="*/ 22225 h 361950"/>
              <a:gd name="connsiteX4" fmla="*/ 3152775 w 3152775"/>
              <a:gd name="connsiteY4" fmla="*/ 180975 h 361950"/>
              <a:gd name="connsiteX5" fmla="*/ 2971800 w 3152775"/>
              <a:gd name="connsiteY5" fmla="*/ 361950 h 361950"/>
              <a:gd name="connsiteX6" fmla="*/ 219075 w 3152775"/>
              <a:gd name="connsiteY6" fmla="*/ 361950 h 361950"/>
              <a:gd name="connsiteX7" fmla="*/ 0 w 3152775"/>
              <a:gd name="connsiteY7" fmla="*/ 171450 h 361950"/>
              <a:gd name="connsiteX0" fmla="*/ 0 w 3152775"/>
              <a:gd name="connsiteY0" fmla="*/ 177800 h 368300"/>
              <a:gd name="connsiteX1" fmla="*/ 196850 w 3152775"/>
              <a:gd name="connsiteY1" fmla="*/ 0 h 368300"/>
              <a:gd name="connsiteX2" fmla="*/ 2933700 w 3152775"/>
              <a:gd name="connsiteY2" fmla="*/ 6350 h 368300"/>
              <a:gd name="connsiteX3" fmla="*/ 3006725 w 3152775"/>
              <a:gd name="connsiteY3" fmla="*/ 28575 h 368300"/>
              <a:gd name="connsiteX4" fmla="*/ 3152775 w 3152775"/>
              <a:gd name="connsiteY4" fmla="*/ 187325 h 368300"/>
              <a:gd name="connsiteX5" fmla="*/ 2971800 w 3152775"/>
              <a:gd name="connsiteY5" fmla="*/ 368300 h 368300"/>
              <a:gd name="connsiteX6" fmla="*/ 219075 w 3152775"/>
              <a:gd name="connsiteY6" fmla="*/ 368300 h 368300"/>
              <a:gd name="connsiteX7" fmla="*/ 0 w 3152775"/>
              <a:gd name="connsiteY7" fmla="*/ 177800 h 368300"/>
              <a:gd name="connsiteX0" fmla="*/ 0 w 3152775"/>
              <a:gd name="connsiteY0" fmla="*/ 177800 h 368300"/>
              <a:gd name="connsiteX1" fmla="*/ 196850 w 3152775"/>
              <a:gd name="connsiteY1" fmla="*/ 0 h 368300"/>
              <a:gd name="connsiteX2" fmla="*/ 2933700 w 3152775"/>
              <a:gd name="connsiteY2" fmla="*/ 6350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219075 w 3152775"/>
              <a:gd name="connsiteY5" fmla="*/ 368300 h 368300"/>
              <a:gd name="connsiteX6" fmla="*/ 0 w 3152775"/>
              <a:gd name="connsiteY6" fmla="*/ 177800 h 368300"/>
              <a:gd name="connsiteX0" fmla="*/ 0 w 3152775"/>
              <a:gd name="connsiteY0" fmla="*/ 177800 h 368300"/>
              <a:gd name="connsiteX1" fmla="*/ 196850 w 3152775"/>
              <a:gd name="connsiteY1" fmla="*/ 0 h 368300"/>
              <a:gd name="connsiteX2" fmla="*/ 2974975 w 3152775"/>
              <a:gd name="connsiteY2" fmla="*/ 3175 h 368300"/>
              <a:gd name="connsiteX3" fmla="*/ 3152775 w 3152775"/>
              <a:gd name="connsiteY3" fmla="*/ 187325 h 368300"/>
              <a:gd name="connsiteX4" fmla="*/ 2971800 w 3152775"/>
              <a:gd name="connsiteY4" fmla="*/ 368300 h 368300"/>
              <a:gd name="connsiteX5" fmla="*/ 184150 w 3152775"/>
              <a:gd name="connsiteY5" fmla="*/ 355600 h 368300"/>
              <a:gd name="connsiteX6" fmla="*/ 0 w 3152775"/>
              <a:gd name="connsiteY6" fmla="*/ 177800 h 368300"/>
              <a:gd name="connsiteX0" fmla="*/ 0 w 3152775"/>
              <a:gd name="connsiteY0" fmla="*/ 177800 h 355600"/>
              <a:gd name="connsiteX1" fmla="*/ 196850 w 3152775"/>
              <a:gd name="connsiteY1" fmla="*/ 0 h 355600"/>
              <a:gd name="connsiteX2" fmla="*/ 2974975 w 3152775"/>
              <a:gd name="connsiteY2" fmla="*/ 3175 h 355600"/>
              <a:gd name="connsiteX3" fmla="*/ 3152775 w 3152775"/>
              <a:gd name="connsiteY3" fmla="*/ 187325 h 355600"/>
              <a:gd name="connsiteX4" fmla="*/ 2974975 w 3152775"/>
              <a:gd name="connsiteY4" fmla="*/ 355600 h 355600"/>
              <a:gd name="connsiteX5" fmla="*/ 184150 w 3152775"/>
              <a:gd name="connsiteY5" fmla="*/ 355600 h 355600"/>
              <a:gd name="connsiteX6" fmla="*/ 0 w 3152775"/>
              <a:gd name="connsiteY6" fmla="*/ 1778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355600">
                <a:moveTo>
                  <a:pt x="0" y="177800"/>
                </a:moveTo>
                <a:lnTo>
                  <a:pt x="196850" y="0"/>
                </a:lnTo>
                <a:lnTo>
                  <a:pt x="2974975" y="3175"/>
                </a:lnTo>
                <a:lnTo>
                  <a:pt x="3152775" y="187325"/>
                </a:lnTo>
                <a:lnTo>
                  <a:pt x="2974975" y="355600"/>
                </a:lnTo>
                <a:lnTo>
                  <a:pt x="184150" y="355600"/>
                </a:lnTo>
                <a:lnTo>
                  <a:pt x="0" y="177800"/>
                </a:lnTo>
                <a:close/>
              </a:path>
            </a:pathLst>
          </a:custGeom>
          <a:solidFill>
            <a:srgbClr val="FFC000"/>
          </a:solidFill>
          <a:ln>
            <a:solidFill>
              <a:srgbClr val="1C1F69"/>
            </a:solidFill>
          </a:ln>
        </p:spPr>
        <p:style>
          <a:lnRef idx="1">
            <a:schemeClr val="accent1"/>
          </a:lnRef>
          <a:fillRef idx="3">
            <a:schemeClr val="accent1"/>
          </a:fillRef>
          <a:effectRef idx="2">
            <a:schemeClr val="accent1"/>
          </a:effectRef>
          <a:fontRef idx="minor">
            <a:schemeClr val="lt1"/>
          </a:fontRef>
        </p:style>
        <p:txBody>
          <a:bodyPr rtlCol="0" anchor="ctr"/>
          <a:lstStyle/>
          <a:p>
            <a:pPr>
              <a:tabLst>
                <a:tab pos="1597025" algn="ctr"/>
              </a:tabLst>
            </a:pPr>
            <a:r>
              <a:rPr lang="en-US" b="1" dirty="0">
                <a:solidFill>
                  <a:srgbClr val="2034AC"/>
                </a:solidFill>
              </a:rPr>
              <a:t>  A:	95% of the time</a:t>
            </a:r>
          </a:p>
        </p:txBody>
      </p:sp>
    </p:spTree>
    <p:extLst>
      <p:ext uri="{BB962C8B-B14F-4D97-AF65-F5344CB8AC3E}">
        <p14:creationId xmlns:p14="http://schemas.microsoft.com/office/powerpoint/2010/main" val="6503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4"/>
          <p:cNvSpPr>
            <a:spLocks noGrp="1" noChangeArrowheads="1"/>
          </p:cNvSpPr>
          <p:nvPr>
            <p:ph type="title"/>
          </p:nvPr>
        </p:nvSpPr>
        <p:spPr/>
        <p:txBody>
          <a:bodyPr>
            <a:normAutofit/>
          </a:bodyPr>
          <a:lstStyle/>
          <a:p>
            <a:pPr eaLnBrk="1" hangingPunct="1"/>
            <a:r>
              <a:rPr lang="en-US" altLang="en-US" dirty="0"/>
              <a:t>Crowdsourcing Is Everywhere</a:t>
            </a:r>
          </a:p>
        </p:txBody>
      </p:sp>
      <p:sp>
        <p:nvSpPr>
          <p:cNvPr id="71683" name="Content Placeholder 5"/>
          <p:cNvSpPr>
            <a:spLocks noGrp="1" noChangeArrowheads="1"/>
          </p:cNvSpPr>
          <p:nvPr>
            <p:ph sz="half" idx="1"/>
          </p:nvPr>
        </p:nvSpPr>
        <p:spPr/>
        <p:txBody>
          <a:bodyPr/>
          <a:lstStyle/>
          <a:p>
            <a:pPr marL="342900" indent="-342900">
              <a:lnSpc>
                <a:spcPct val="100000"/>
              </a:lnSpc>
              <a:spcBef>
                <a:spcPts val="300"/>
              </a:spcBef>
              <a:buFontTx/>
              <a:buChar char="•"/>
            </a:pPr>
            <a:r>
              <a:rPr lang="en-US" altLang="en-US" sz="2400" b="1" dirty="0"/>
              <a:t>Airbnb</a:t>
            </a:r>
          </a:p>
          <a:p>
            <a:pPr marL="342900" indent="-342900">
              <a:lnSpc>
                <a:spcPct val="100000"/>
              </a:lnSpc>
              <a:spcBef>
                <a:spcPts val="300"/>
              </a:spcBef>
              <a:buFontTx/>
              <a:buChar char="•"/>
            </a:pPr>
            <a:r>
              <a:rPr lang="en-US" altLang="en-US" sz="2400" b="1" dirty="0"/>
              <a:t>Best Buy</a:t>
            </a:r>
          </a:p>
          <a:p>
            <a:pPr marL="342900" indent="-342900">
              <a:lnSpc>
                <a:spcPct val="100000"/>
              </a:lnSpc>
              <a:spcBef>
                <a:spcPts val="300"/>
              </a:spcBef>
              <a:buFontTx/>
              <a:buChar char="•"/>
            </a:pPr>
            <a:r>
              <a:rPr lang="en-US" altLang="en-US" sz="2400" b="1" dirty="0"/>
              <a:t>Citizenscience.gov (GSA)</a:t>
            </a:r>
          </a:p>
          <a:p>
            <a:pPr marL="342900" indent="-342900">
              <a:lnSpc>
                <a:spcPct val="100000"/>
              </a:lnSpc>
              <a:spcBef>
                <a:spcPts val="300"/>
              </a:spcBef>
              <a:buFontTx/>
              <a:buChar char="•"/>
            </a:pPr>
            <a:r>
              <a:rPr lang="en-US" altLang="en-US" sz="2400" b="1" dirty="0"/>
              <a:t>Department of Defense</a:t>
            </a:r>
          </a:p>
          <a:p>
            <a:pPr marL="342900" indent="-342900">
              <a:lnSpc>
                <a:spcPct val="100000"/>
              </a:lnSpc>
              <a:spcBef>
                <a:spcPts val="300"/>
              </a:spcBef>
              <a:buFontTx/>
              <a:buChar char="•"/>
            </a:pPr>
            <a:r>
              <a:rPr lang="en-US" altLang="en-US" sz="2400" b="1" dirty="0"/>
              <a:t>Facebook</a:t>
            </a:r>
          </a:p>
          <a:p>
            <a:pPr marL="342900" indent="-342900">
              <a:lnSpc>
                <a:spcPct val="100000"/>
              </a:lnSpc>
              <a:spcBef>
                <a:spcPts val="300"/>
              </a:spcBef>
              <a:buFontTx/>
              <a:buChar char="•"/>
            </a:pPr>
            <a:r>
              <a:rPr lang="en-US" altLang="en-US" sz="2400" b="1" dirty="0"/>
              <a:t>Federal Bureau of Investigation</a:t>
            </a:r>
          </a:p>
          <a:p>
            <a:pPr marL="342900" indent="-342900">
              <a:lnSpc>
                <a:spcPct val="100000"/>
              </a:lnSpc>
              <a:spcBef>
                <a:spcPts val="300"/>
              </a:spcBef>
              <a:buFontTx/>
              <a:buChar char="•"/>
            </a:pPr>
            <a:r>
              <a:rPr lang="en-US" altLang="en-US" sz="2400" b="1" dirty="0"/>
              <a:t>General Electric </a:t>
            </a:r>
          </a:p>
          <a:p>
            <a:pPr marL="342900" indent="-342900">
              <a:lnSpc>
                <a:spcPct val="100000"/>
              </a:lnSpc>
              <a:spcBef>
                <a:spcPts val="300"/>
              </a:spcBef>
              <a:buFontTx/>
              <a:buChar char="•"/>
            </a:pPr>
            <a:r>
              <a:rPr lang="en-US" altLang="en-US" sz="2400" b="1" dirty="0"/>
              <a:t>Google </a:t>
            </a:r>
          </a:p>
          <a:p>
            <a:pPr marL="342900" indent="-342900">
              <a:lnSpc>
                <a:spcPct val="100000"/>
              </a:lnSpc>
              <a:spcBef>
                <a:spcPts val="300"/>
              </a:spcBef>
              <a:buFontTx/>
              <a:buChar char="•"/>
            </a:pPr>
            <a:r>
              <a:rPr lang="en-US" altLang="en-US" sz="2400" b="1" dirty="0"/>
              <a:t>Harley-Davidson</a:t>
            </a:r>
          </a:p>
          <a:p>
            <a:pPr marL="342900" indent="-342900">
              <a:lnSpc>
                <a:spcPct val="100000"/>
              </a:lnSpc>
              <a:spcBef>
                <a:spcPts val="300"/>
              </a:spcBef>
              <a:buFontTx/>
              <a:buChar char="•"/>
            </a:pPr>
            <a:r>
              <a:rPr lang="en-US" altLang="en-US" sz="2400" b="1" dirty="0"/>
              <a:t>Kraft Foods</a:t>
            </a:r>
            <a:endParaRPr lang="en-US" altLang="en-US" sz="2200" b="1" dirty="0"/>
          </a:p>
        </p:txBody>
      </p:sp>
      <p:sp>
        <p:nvSpPr>
          <p:cNvPr id="3" name="Content Placeholder 2">
            <a:extLst>
              <a:ext uri="{FF2B5EF4-FFF2-40B4-BE49-F238E27FC236}">
                <a16:creationId xmlns:a16="http://schemas.microsoft.com/office/drawing/2014/main" id="{05083F62-F705-471A-A4AC-2748332E73A2}"/>
              </a:ext>
            </a:extLst>
          </p:cNvPr>
          <p:cNvSpPr>
            <a:spLocks noGrp="1"/>
          </p:cNvSpPr>
          <p:nvPr>
            <p:ph sz="half" idx="2"/>
          </p:nvPr>
        </p:nvSpPr>
        <p:spPr>
          <a:xfrm>
            <a:off x="6096000" y="1825625"/>
            <a:ext cx="5181600" cy="4351338"/>
          </a:xfrm>
        </p:spPr>
        <p:txBody>
          <a:bodyPr/>
          <a:lstStyle/>
          <a:p>
            <a:pPr marL="342900" indent="-342900">
              <a:lnSpc>
                <a:spcPct val="100000"/>
              </a:lnSpc>
              <a:spcBef>
                <a:spcPts val="300"/>
              </a:spcBef>
              <a:buFontTx/>
              <a:buChar char="•"/>
            </a:pPr>
            <a:r>
              <a:rPr lang="en-US" altLang="en-US" sz="2400" b="1" dirty="0"/>
              <a:t>Lego</a:t>
            </a:r>
          </a:p>
          <a:p>
            <a:pPr marL="342900" indent="-342900">
              <a:lnSpc>
                <a:spcPct val="100000"/>
              </a:lnSpc>
              <a:spcBef>
                <a:spcPts val="300"/>
              </a:spcBef>
              <a:buFontTx/>
              <a:buChar char="•"/>
            </a:pPr>
            <a:r>
              <a:rPr lang="en-US" altLang="en-US" sz="2400" b="1" dirty="0"/>
              <a:t>Mattel</a:t>
            </a:r>
          </a:p>
          <a:p>
            <a:pPr marL="342900" indent="-342900">
              <a:lnSpc>
                <a:spcPct val="100000"/>
              </a:lnSpc>
              <a:spcBef>
                <a:spcPts val="300"/>
              </a:spcBef>
              <a:buFontTx/>
              <a:buChar char="•"/>
            </a:pPr>
            <a:r>
              <a:rPr lang="en-US" altLang="en-US" sz="2400" b="1" dirty="0"/>
              <a:t>McDonald’s</a:t>
            </a:r>
          </a:p>
          <a:p>
            <a:pPr marL="342900" indent="-342900">
              <a:lnSpc>
                <a:spcPct val="100000"/>
              </a:lnSpc>
              <a:spcBef>
                <a:spcPts val="300"/>
              </a:spcBef>
              <a:buFontTx/>
              <a:buChar char="•"/>
            </a:pPr>
            <a:r>
              <a:rPr lang="en-US" altLang="en-US" sz="2400" b="1" dirty="0"/>
              <a:t>Microsoft</a:t>
            </a:r>
          </a:p>
          <a:p>
            <a:pPr marL="342900" indent="-342900">
              <a:lnSpc>
                <a:spcPct val="100000"/>
              </a:lnSpc>
              <a:spcBef>
                <a:spcPts val="300"/>
              </a:spcBef>
              <a:buFontTx/>
              <a:buChar char="•"/>
            </a:pPr>
            <a:r>
              <a:rPr lang="en-US" altLang="en-US" sz="2400" b="1" dirty="0"/>
              <a:t>NASA</a:t>
            </a:r>
          </a:p>
          <a:p>
            <a:pPr marL="342900" indent="-342900">
              <a:lnSpc>
                <a:spcPct val="100000"/>
              </a:lnSpc>
              <a:spcBef>
                <a:spcPts val="300"/>
              </a:spcBef>
              <a:buFontTx/>
              <a:buChar char="•"/>
            </a:pPr>
            <a:r>
              <a:rPr lang="en-US" altLang="en-US" sz="2400" b="1" dirty="0"/>
              <a:t>Netflix</a:t>
            </a:r>
          </a:p>
          <a:p>
            <a:pPr marL="342900" indent="-342900">
              <a:lnSpc>
                <a:spcPct val="100000"/>
              </a:lnSpc>
              <a:spcBef>
                <a:spcPts val="300"/>
              </a:spcBef>
              <a:buFontTx/>
              <a:buChar char="•"/>
            </a:pPr>
            <a:r>
              <a:rPr lang="en-US" altLang="en-US" sz="2400" b="1" dirty="0"/>
              <a:t>New York City </a:t>
            </a:r>
          </a:p>
          <a:p>
            <a:pPr marL="342900" indent="-342900">
              <a:lnSpc>
                <a:spcPct val="100000"/>
              </a:lnSpc>
              <a:spcBef>
                <a:spcPts val="300"/>
              </a:spcBef>
              <a:buFontTx/>
              <a:buChar char="•"/>
            </a:pPr>
            <a:r>
              <a:rPr lang="en-US" altLang="en-US" sz="2400" b="1" dirty="0"/>
              <a:t>Procter &amp; Gamble</a:t>
            </a:r>
          </a:p>
          <a:p>
            <a:pPr marL="342900" indent="-342900">
              <a:lnSpc>
                <a:spcPct val="100000"/>
              </a:lnSpc>
              <a:spcBef>
                <a:spcPts val="300"/>
              </a:spcBef>
              <a:buFontTx/>
              <a:buChar char="•"/>
            </a:pPr>
            <a:r>
              <a:rPr lang="en-US" altLang="en-US" sz="2400" b="1" dirty="0"/>
              <a:t>Starbucks</a:t>
            </a:r>
          </a:p>
          <a:p>
            <a:pPr marL="342900" indent="-342900">
              <a:lnSpc>
                <a:spcPct val="100000"/>
              </a:lnSpc>
              <a:spcBef>
                <a:spcPts val="300"/>
              </a:spcBef>
              <a:buFontTx/>
              <a:buChar char="•"/>
            </a:pPr>
            <a:r>
              <a:rPr lang="en-US" altLang="en-US" sz="2400" b="1" dirty="0"/>
              <a:t>Wikipedia</a:t>
            </a:r>
            <a:endParaRPr lang="en-US" altLang="en-US" sz="2200" b="1" dirty="0"/>
          </a:p>
        </p:txBody>
      </p:sp>
      <p:sp>
        <p:nvSpPr>
          <p:cNvPr id="2" name="Slide Number Placeholder 1">
            <a:extLst>
              <a:ext uri="{FF2B5EF4-FFF2-40B4-BE49-F238E27FC236}">
                <a16:creationId xmlns:a16="http://schemas.microsoft.com/office/drawing/2014/main" id="{620AD6B4-207F-426E-910F-AB95F6E707C9}"/>
              </a:ext>
            </a:extLst>
          </p:cNvPr>
          <p:cNvSpPr>
            <a:spLocks noGrp="1"/>
          </p:cNvSpPr>
          <p:nvPr>
            <p:ph type="sldNum" sz="quarter" idx="12"/>
          </p:nvPr>
        </p:nvSpPr>
        <p:spPr/>
        <p:txBody>
          <a:bodyPr/>
          <a:lstStyle/>
          <a:p>
            <a:fld id="{1114828C-5D78-9B49-B11B-F71E2B02E95C}" type="slidenum">
              <a:rPr lang="en-US" smtClean="0"/>
              <a:pPr/>
              <a:t>17</a:t>
            </a:fld>
            <a:endParaRPr lang="en-US" dirty="0"/>
          </a:p>
        </p:txBody>
      </p:sp>
      <p:pic>
        <p:nvPicPr>
          <p:cNvPr id="4" name="Picture 4" descr="Image provided to enhance the slide visual appeal. A picture containing multicolor Lego blocks is provided to reflect the company's crowdsourcing of new Lego set ideas.&#10;&#10;Photo taken by Grady Carrick, Enforcement Engineering on behalf of the FHWA EDC6 project.">
            <a:extLst>
              <a:ext uri="{FF2B5EF4-FFF2-40B4-BE49-F238E27FC236}">
                <a16:creationId xmlns:a16="http://schemas.microsoft.com/office/drawing/2014/main" id="{60A80953-C740-472B-9F91-19212DAFD2A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9015726" y="2092043"/>
            <a:ext cx="2571124" cy="2001508"/>
          </a:xfrm>
          <a:prstGeom prst="rect">
            <a:avLst/>
          </a:prstGeom>
        </p:spPr>
      </p:pic>
      <p:sp>
        <p:nvSpPr>
          <p:cNvPr id="5" name="TextBox 4">
            <a:extLst>
              <a:ext uri="{FF2B5EF4-FFF2-40B4-BE49-F238E27FC236}">
                <a16:creationId xmlns:a16="http://schemas.microsoft.com/office/drawing/2014/main" id="{39CFA75F-87FA-4466-BC77-9272190D0922}"/>
              </a:ext>
            </a:extLst>
          </p:cNvPr>
          <p:cNvSpPr txBox="1"/>
          <p:nvPr/>
        </p:nvSpPr>
        <p:spPr>
          <a:xfrm>
            <a:off x="9346198" y="4093551"/>
            <a:ext cx="2337802" cy="261610"/>
          </a:xfrm>
          <a:prstGeom prst="rect">
            <a:avLst/>
          </a:prstGeom>
          <a:noFill/>
        </p:spPr>
        <p:txBody>
          <a:bodyPr wrap="square" lIns="91440" tIns="45720" rIns="91440" bIns="45720" rtlCol="0" anchor="t">
            <a:spAutoFit/>
          </a:body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Source: FHWA.</a:t>
            </a:r>
          </a:p>
        </p:txBody>
      </p:sp>
    </p:spTree>
    <p:extLst>
      <p:ext uri="{BB962C8B-B14F-4D97-AF65-F5344CB8AC3E}">
        <p14:creationId xmlns:p14="http://schemas.microsoft.com/office/powerpoint/2010/main" val="219053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mage provided to enhance the slide visual appea. Top half of image depicts traffic on an urban road during rain. Bottom half of image depicts traffic queue on two lanes of a highway.&#10;">
            <a:extLst>
              <a:ext uri="{FF2B5EF4-FFF2-40B4-BE49-F238E27FC236}">
                <a16:creationId xmlns:a16="http://schemas.microsoft.com/office/drawing/2014/main" id="{DD0AEC1B-6357-47D1-9E6A-1F977E8BB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4786" y="1425270"/>
            <a:ext cx="3487214" cy="4804064"/>
          </a:xfrm>
          <a:prstGeom prst="rect">
            <a:avLst/>
          </a:prstGeom>
        </p:spPr>
      </p:pic>
      <p:sp>
        <p:nvSpPr>
          <p:cNvPr id="2" name="Title 1">
            <a:extLst>
              <a:ext uri="{FF2B5EF4-FFF2-40B4-BE49-F238E27FC236}">
                <a16:creationId xmlns:a16="http://schemas.microsoft.com/office/drawing/2014/main" id="{8CBE70C6-448A-41A4-8EF5-71EE16F4A344}"/>
              </a:ext>
            </a:extLst>
          </p:cNvPr>
          <p:cNvSpPr>
            <a:spLocks noGrp="1"/>
          </p:cNvSpPr>
          <p:nvPr>
            <p:ph type="title"/>
          </p:nvPr>
        </p:nvSpPr>
        <p:spPr/>
        <p:txBody>
          <a:bodyPr/>
          <a:lstStyle/>
          <a:p>
            <a:r>
              <a:rPr lang="en-US" dirty="0"/>
              <a:t>Transportation Systems Management and Operations</a:t>
            </a:r>
            <a:endParaRPr lang="en-US" strike="sngStrike" dirty="0"/>
          </a:p>
        </p:txBody>
      </p:sp>
      <p:sp>
        <p:nvSpPr>
          <p:cNvPr id="3" name="Content Placeholder 2">
            <a:extLst>
              <a:ext uri="{FF2B5EF4-FFF2-40B4-BE49-F238E27FC236}">
                <a16:creationId xmlns:a16="http://schemas.microsoft.com/office/drawing/2014/main" id="{6BA0402C-6C99-44DD-9148-751083744A0D}"/>
              </a:ext>
            </a:extLst>
          </p:cNvPr>
          <p:cNvSpPr>
            <a:spLocks noGrp="1"/>
          </p:cNvSpPr>
          <p:nvPr>
            <p:ph idx="1"/>
          </p:nvPr>
        </p:nvSpPr>
        <p:spPr>
          <a:xfrm>
            <a:off x="838200" y="2183641"/>
            <a:ext cx="7759700" cy="3993321"/>
          </a:xfrm>
        </p:spPr>
        <p:txBody>
          <a:bodyPr vert="horz" lIns="91440" tIns="45720" rIns="91440" bIns="45720" rtlCol="0" anchor="t">
            <a:normAutofit/>
          </a:bodyPr>
          <a:lstStyle/>
          <a:p>
            <a:pPr marL="342900" indent="-342900">
              <a:lnSpc>
                <a:spcPct val="100000"/>
              </a:lnSpc>
              <a:spcAft>
                <a:spcPts val="1800"/>
              </a:spcAft>
            </a:pPr>
            <a:r>
              <a:rPr lang="en-US" b="1" dirty="0"/>
              <a:t>Optimize existing facilities</a:t>
            </a:r>
          </a:p>
          <a:p>
            <a:pPr marL="342900" indent="-342900">
              <a:lnSpc>
                <a:spcPct val="100000"/>
              </a:lnSpc>
              <a:spcAft>
                <a:spcPts val="1800"/>
              </a:spcAft>
            </a:pPr>
            <a:r>
              <a:rPr lang="en-US" b="1" dirty="0"/>
              <a:t>Move people and goods</a:t>
            </a:r>
          </a:p>
          <a:p>
            <a:pPr marL="342900" indent="-342900">
              <a:lnSpc>
                <a:spcPct val="100000"/>
              </a:lnSpc>
              <a:spcAft>
                <a:spcPts val="1800"/>
              </a:spcAft>
            </a:pPr>
            <a:r>
              <a:rPr lang="en-US" b="1" dirty="0"/>
              <a:t>Target causes of congestion</a:t>
            </a:r>
          </a:p>
          <a:p>
            <a:pPr marL="342900" indent="-342900">
              <a:lnSpc>
                <a:spcPct val="100000"/>
              </a:lnSpc>
              <a:spcAft>
                <a:spcPts val="1800"/>
              </a:spcAft>
            </a:pPr>
            <a:r>
              <a:rPr lang="en-US" b="1" dirty="0">
                <a:latin typeface="Arial"/>
                <a:cs typeface="Arial"/>
              </a:rPr>
              <a:t>Built on a foundation of monitoring current conditions</a:t>
            </a:r>
          </a:p>
        </p:txBody>
      </p:sp>
      <p:sp>
        <p:nvSpPr>
          <p:cNvPr id="4" name="Slide Number Placeholder 3">
            <a:extLst>
              <a:ext uri="{FF2B5EF4-FFF2-40B4-BE49-F238E27FC236}">
                <a16:creationId xmlns:a16="http://schemas.microsoft.com/office/drawing/2014/main" id="{E5EDC44A-59BB-40B9-9AD1-52A2AB27DFB3}"/>
              </a:ext>
            </a:extLst>
          </p:cNvPr>
          <p:cNvSpPr>
            <a:spLocks noGrp="1"/>
          </p:cNvSpPr>
          <p:nvPr>
            <p:ph type="sldNum" sz="quarter" idx="12"/>
          </p:nvPr>
        </p:nvSpPr>
        <p:spPr>
          <a:xfrm>
            <a:off x="11748037" y="6463078"/>
            <a:ext cx="409121" cy="365125"/>
          </a:xfrm>
        </p:spPr>
        <p:txBody>
          <a:bodyPr/>
          <a:lstStyle/>
          <a:p>
            <a:fld id="{C10DD06B-44D0-4B5F-9DB8-096B8174C7B9}" type="slidenum">
              <a:rPr lang="en-US" smtClean="0"/>
              <a:pPr/>
              <a:t>18</a:t>
            </a:fld>
            <a:endParaRPr lang="en-US" dirty="0"/>
          </a:p>
        </p:txBody>
      </p:sp>
      <p:sp>
        <p:nvSpPr>
          <p:cNvPr id="16" name="TextBox 8">
            <a:extLst>
              <a:ext uri="{FF2B5EF4-FFF2-40B4-BE49-F238E27FC236}">
                <a16:creationId xmlns:a16="http://schemas.microsoft.com/office/drawing/2014/main" id="{13A5D6EF-FEE8-4AA4-AF0A-C25BC670EFB7}"/>
              </a:ext>
            </a:extLst>
          </p:cNvPr>
          <p:cNvSpPr txBox="1">
            <a:spLocks noChangeArrowheads="1"/>
          </p:cNvSpPr>
          <p:nvPr/>
        </p:nvSpPr>
        <p:spPr bwMode="auto">
          <a:xfrm>
            <a:off x="8482388" y="5840707"/>
            <a:ext cx="16599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lgn="r">
              <a:spcBef>
                <a:spcPts val="0"/>
              </a:spcBef>
              <a:defRPr/>
            </a:pPr>
            <a:r>
              <a:rPr lang="en-US" altLang="en-US" sz="1100" dirty="0">
                <a:solidFill>
                  <a:schemeClr val="bg1"/>
                </a:solidFill>
                <a:latin typeface="Calibri" panose="020F0502020204030204" pitchFamily="34" charset="0"/>
                <a:ea typeface="+mn-ea"/>
                <a:cs typeface="Calibri" panose="020F0502020204030204" pitchFamily="34" charset="0"/>
              </a:rPr>
              <a:t>Source: Pixabay.</a:t>
            </a:r>
          </a:p>
        </p:txBody>
      </p:sp>
      <p:sp>
        <p:nvSpPr>
          <p:cNvPr id="17" name="TextBox 8">
            <a:extLst>
              <a:ext uri="{FF2B5EF4-FFF2-40B4-BE49-F238E27FC236}">
                <a16:creationId xmlns:a16="http://schemas.microsoft.com/office/drawing/2014/main" id="{7DD8F3BF-305C-4FA6-8940-5A2BC787E00E}"/>
              </a:ext>
            </a:extLst>
          </p:cNvPr>
          <p:cNvSpPr txBox="1">
            <a:spLocks noChangeArrowheads="1"/>
          </p:cNvSpPr>
          <p:nvPr/>
        </p:nvSpPr>
        <p:spPr bwMode="auto">
          <a:xfrm rot="16200000">
            <a:off x="11366670" y="2427506"/>
            <a:ext cx="14334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lgn="r">
              <a:spcBef>
                <a:spcPct val="0"/>
              </a:spcBef>
            </a:pPr>
            <a:r>
              <a:rPr lang="en-US" altLang="en-US" sz="1100" dirty="0">
                <a:solidFill>
                  <a:schemeClr val="tx1"/>
                </a:solidFill>
                <a:latin typeface="Calibri" panose="020F0502020204030204" pitchFamily="34" charset="0"/>
                <a:cs typeface="Calibri" panose="020F0502020204030204" pitchFamily="34" charset="0"/>
              </a:rPr>
              <a:t>Source: Unsplash.</a:t>
            </a:r>
          </a:p>
        </p:txBody>
      </p:sp>
    </p:spTree>
    <p:extLst>
      <p:ext uri="{BB962C8B-B14F-4D97-AF65-F5344CB8AC3E}">
        <p14:creationId xmlns:p14="http://schemas.microsoft.com/office/powerpoint/2010/main" val="772643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Urban roadway network surrounding a metro station at night&#10;">
            <a:extLst>
              <a:ext uri="{FF2B5EF4-FFF2-40B4-BE49-F238E27FC236}">
                <a16:creationId xmlns:a16="http://schemas.microsoft.com/office/drawing/2014/main" id="{2610D398-ED76-443A-88EB-83B100021909}"/>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val="0"/>
              </a:ext>
            </a:extLst>
          </a:blip>
          <a:srcRect/>
          <a:stretch/>
        </p:blipFill>
        <p:spPr>
          <a:xfrm>
            <a:off x="838200" y="1825625"/>
            <a:ext cx="5181600" cy="4116725"/>
          </a:xfrm>
          <a:prstGeom prst="rect">
            <a:avLst/>
          </a:prstGeom>
        </p:spPr>
      </p:pic>
      <p:sp>
        <p:nvSpPr>
          <p:cNvPr id="2" name="Title 1">
            <a:extLst>
              <a:ext uri="{FF2B5EF4-FFF2-40B4-BE49-F238E27FC236}">
                <a16:creationId xmlns:a16="http://schemas.microsoft.com/office/drawing/2014/main" id="{84DB478B-309A-4B6E-B03D-83032B5089F8}"/>
              </a:ext>
            </a:extLst>
          </p:cNvPr>
          <p:cNvSpPr>
            <a:spLocks noGrp="1"/>
          </p:cNvSpPr>
          <p:nvPr>
            <p:ph type="title"/>
          </p:nvPr>
        </p:nvSpPr>
        <p:spPr/>
        <p:txBody>
          <a:bodyPr>
            <a:normAutofit fontScale="90000"/>
          </a:bodyPr>
          <a:lstStyle/>
          <a:p>
            <a:pPr>
              <a:lnSpc>
                <a:spcPct val="100000"/>
              </a:lnSpc>
            </a:pPr>
            <a:r>
              <a:rPr lang="en-US" dirty="0">
                <a:latin typeface="Arial"/>
                <a:cs typeface="Arial"/>
              </a:rPr>
              <a:t>Transportation Systems Management and Operations Needs</a:t>
            </a:r>
          </a:p>
        </p:txBody>
      </p:sp>
      <p:sp>
        <p:nvSpPr>
          <p:cNvPr id="5" name="Content Placeholder 4">
            <a:extLst>
              <a:ext uri="{FF2B5EF4-FFF2-40B4-BE49-F238E27FC236}">
                <a16:creationId xmlns:a16="http://schemas.microsoft.com/office/drawing/2014/main" id="{21557A92-1BA1-4337-AD88-BC7CAA418010}"/>
              </a:ext>
            </a:extLst>
          </p:cNvPr>
          <p:cNvSpPr>
            <a:spLocks noGrp="1"/>
          </p:cNvSpPr>
          <p:nvPr>
            <p:ph sz="half" idx="2"/>
          </p:nvPr>
        </p:nvSpPr>
        <p:spPr/>
        <p:txBody>
          <a:bodyPr>
            <a:noAutofit/>
          </a:bodyPr>
          <a:lstStyle/>
          <a:p>
            <a:pPr>
              <a:lnSpc>
                <a:spcPct val="100000"/>
              </a:lnSpc>
              <a:spcAft>
                <a:spcPts val="1200"/>
              </a:spcAft>
            </a:pPr>
            <a:r>
              <a:rPr lang="en-US" sz="2400" dirty="0"/>
              <a:t>Monitoring the roadway network</a:t>
            </a:r>
          </a:p>
          <a:p>
            <a:pPr>
              <a:lnSpc>
                <a:spcPct val="100000"/>
              </a:lnSpc>
              <a:spcAft>
                <a:spcPts val="1200"/>
              </a:spcAft>
            </a:pPr>
            <a:r>
              <a:rPr lang="en-US" sz="2400" dirty="0"/>
              <a:t>Detecting problems more quickly</a:t>
            </a:r>
          </a:p>
          <a:p>
            <a:pPr>
              <a:lnSpc>
                <a:spcPct val="100000"/>
              </a:lnSpc>
              <a:spcAft>
                <a:spcPts val="1200"/>
              </a:spcAft>
            </a:pPr>
            <a:r>
              <a:rPr lang="en-US" sz="2400" dirty="0"/>
              <a:t>Providing better information for road users</a:t>
            </a:r>
          </a:p>
          <a:p>
            <a:pPr>
              <a:lnSpc>
                <a:spcPct val="100000"/>
              </a:lnSpc>
              <a:spcAft>
                <a:spcPts val="1200"/>
              </a:spcAft>
            </a:pPr>
            <a:r>
              <a:rPr lang="en-US" sz="2400" dirty="0"/>
              <a:t>Making planning, operational, and maintenance decisions with data</a:t>
            </a:r>
          </a:p>
          <a:p>
            <a:pPr>
              <a:lnSpc>
                <a:spcPct val="100000"/>
              </a:lnSpc>
              <a:spcAft>
                <a:spcPts val="1200"/>
              </a:spcAft>
            </a:pPr>
            <a:r>
              <a:rPr lang="en-US" sz="2400" dirty="0"/>
              <a:t>Improving safety and reliability</a:t>
            </a:r>
          </a:p>
        </p:txBody>
      </p:sp>
      <p:sp>
        <p:nvSpPr>
          <p:cNvPr id="4" name="Slide Number Placeholder 3">
            <a:extLst>
              <a:ext uri="{FF2B5EF4-FFF2-40B4-BE49-F238E27FC236}">
                <a16:creationId xmlns:a16="http://schemas.microsoft.com/office/drawing/2014/main" id="{28412EA1-E7F8-4070-B87C-FC824EA6A2D3}"/>
              </a:ext>
            </a:extLst>
          </p:cNvPr>
          <p:cNvSpPr>
            <a:spLocks noGrp="1"/>
          </p:cNvSpPr>
          <p:nvPr>
            <p:ph type="sldNum" sz="quarter" idx="12"/>
          </p:nvPr>
        </p:nvSpPr>
        <p:spPr/>
        <p:txBody>
          <a:bodyPr/>
          <a:lstStyle/>
          <a:p>
            <a:fld id="{C10DD06B-44D0-4B5F-9DB8-096B8174C7B9}" type="slidenum">
              <a:rPr lang="en-US" smtClean="0"/>
              <a:pPr/>
              <a:t>19</a:t>
            </a:fld>
            <a:endParaRPr lang="en-US" dirty="0"/>
          </a:p>
        </p:txBody>
      </p:sp>
      <p:sp>
        <p:nvSpPr>
          <p:cNvPr id="10" name="TextBox 9">
            <a:extLst>
              <a:ext uri="{FF2B5EF4-FFF2-40B4-BE49-F238E27FC236}">
                <a16:creationId xmlns:a16="http://schemas.microsoft.com/office/drawing/2014/main" id="{272EADC2-AA1D-4E9E-B03B-6F8383FDEB90}"/>
              </a:ext>
            </a:extLst>
          </p:cNvPr>
          <p:cNvSpPr txBox="1"/>
          <p:nvPr/>
        </p:nvSpPr>
        <p:spPr>
          <a:xfrm>
            <a:off x="4915678" y="5941100"/>
            <a:ext cx="2718938"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Unsplash.</a:t>
            </a:r>
          </a:p>
        </p:txBody>
      </p:sp>
    </p:spTree>
    <p:extLst>
      <p:ext uri="{BB962C8B-B14F-4D97-AF65-F5344CB8AC3E}">
        <p14:creationId xmlns:p14="http://schemas.microsoft.com/office/powerpoint/2010/main" val="1969523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27DA-4948-45A7-A5EC-2F81AB4CDFCF}"/>
              </a:ext>
            </a:extLst>
          </p:cNvPr>
          <p:cNvSpPr>
            <a:spLocks noGrp="1"/>
          </p:cNvSpPr>
          <p:nvPr>
            <p:ph type="title"/>
          </p:nvPr>
        </p:nvSpPr>
        <p:spPr>
          <a:xfrm>
            <a:off x="1585912" y="244638"/>
            <a:ext cx="9020175" cy="530772"/>
          </a:xfrm>
        </p:spPr>
        <p:txBody>
          <a:bodyPr>
            <a:normAutofit/>
          </a:bodyPr>
          <a:lstStyle/>
          <a:p>
            <a:pPr algn="ctr" defTabSz="342892">
              <a:defRPr/>
            </a:pPr>
            <a:r>
              <a:rPr lang="en-US" sz="3200" dirty="0"/>
              <a:t>DISCLAIMER</a:t>
            </a:r>
          </a:p>
        </p:txBody>
      </p:sp>
      <p:sp>
        <p:nvSpPr>
          <p:cNvPr id="75783" name="Rectangle 5"/>
          <p:cNvSpPr>
            <a:spLocks noChangeArrowheads="1"/>
          </p:cNvSpPr>
          <p:nvPr/>
        </p:nvSpPr>
        <p:spPr bwMode="auto">
          <a:xfrm>
            <a:off x="300626" y="775410"/>
            <a:ext cx="11817895" cy="568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a:lnSpc>
                <a:spcPct val="110000"/>
              </a:lnSpc>
            </a:pPr>
            <a:r>
              <a:rPr lang="en-US" altLang="en-US" sz="2400" b="1" i="1" dirty="0">
                <a:solidFill>
                  <a:schemeClr val="bg1"/>
                </a:solidFill>
                <a:latin typeface="Arial"/>
                <a:cs typeface="Arial"/>
              </a:rPr>
              <a:t>The U.S. Government does not endorse products or manufacturers. </a:t>
            </a:r>
            <a:br>
              <a:rPr lang="en-US" altLang="en-US" sz="2400" b="1" i="1" dirty="0">
                <a:solidFill>
                  <a:schemeClr val="bg1"/>
                </a:solidFill>
                <a:latin typeface="Arial"/>
                <a:cs typeface="Arial"/>
              </a:rPr>
            </a:br>
            <a:r>
              <a:rPr lang="en-US" altLang="en-US" sz="2400" b="1" i="1" dirty="0">
                <a:solidFill>
                  <a:schemeClr val="bg1"/>
                </a:solidFill>
                <a:latin typeface="Arial"/>
                <a:cs typeface="Arial"/>
              </a:rPr>
              <a:t>Trademarks or manufacturers’ names appear in this presentation only because they are considered essential to the objective of the presentation. They are included for informational purposes only and are not intended to reflect </a:t>
            </a:r>
            <a:br>
              <a:rPr lang="en-US" altLang="en-US" sz="2400" b="1" i="1" dirty="0">
                <a:solidFill>
                  <a:schemeClr val="bg1"/>
                </a:solidFill>
                <a:latin typeface="Arial"/>
                <a:cs typeface="Arial"/>
              </a:rPr>
            </a:br>
            <a:r>
              <a:rPr lang="en-US" altLang="en-US" sz="2400" b="1" i="1" dirty="0">
                <a:solidFill>
                  <a:schemeClr val="bg1"/>
                </a:solidFill>
                <a:latin typeface="Arial"/>
                <a:cs typeface="Arial"/>
              </a:rPr>
              <a:t>a preference, approval, or endorsement of any one product or entity.</a:t>
            </a:r>
          </a:p>
          <a:p>
            <a:pPr algn="ctr">
              <a:lnSpc>
                <a:spcPct val="110000"/>
              </a:lnSpc>
            </a:pPr>
            <a:endParaRPr lang="en-US" altLang="en-US" sz="2400" b="1" i="1" dirty="0">
              <a:solidFill>
                <a:schemeClr val="bg1"/>
              </a:solidFill>
              <a:latin typeface="Arial"/>
              <a:cs typeface="Arial"/>
            </a:endParaRPr>
          </a:p>
          <a:p>
            <a:pPr algn="ctr">
              <a:lnSpc>
                <a:spcPct val="110000"/>
              </a:lnSpc>
            </a:pPr>
            <a:r>
              <a:rPr lang="en-US" sz="2400" b="1" i="1" dirty="0">
                <a:solidFill>
                  <a:schemeClr val="bg1"/>
                </a:solidFill>
                <a:effectLst/>
                <a:latin typeface="Arial" panose="020B0604020202020204" pitchFamily="34" charset="0"/>
                <a:cs typeface="Arial" panose="020B0604020202020204" pitchFamily="34" charset="0"/>
              </a:rPr>
              <a:t>This presentation was created by the FHWA, and it is being presented </a:t>
            </a:r>
            <a:br>
              <a:rPr lang="en-US" sz="2400" b="1" i="1" dirty="0">
                <a:solidFill>
                  <a:schemeClr val="bg1"/>
                </a:solidFill>
                <a:effectLst/>
                <a:latin typeface="Arial" panose="020B0604020202020204" pitchFamily="34" charset="0"/>
                <a:cs typeface="Arial" panose="020B0604020202020204" pitchFamily="34" charset="0"/>
              </a:rPr>
            </a:br>
            <a:r>
              <a:rPr lang="en-US" sz="2400" b="1" i="1" dirty="0">
                <a:solidFill>
                  <a:schemeClr val="bg1"/>
                </a:solidFill>
                <a:effectLst/>
                <a:latin typeface="Arial" panose="020B0604020202020204" pitchFamily="34" charset="0"/>
                <a:cs typeface="Arial" panose="020B0604020202020204" pitchFamily="34" charset="0"/>
              </a:rPr>
              <a:t>by FHWA and other State and local agencies. The views and opinions expressed in this presentation are the presenters’ and do not necessarily </a:t>
            </a:r>
          </a:p>
          <a:p>
            <a:pPr algn="ctr">
              <a:lnSpc>
                <a:spcPct val="110000"/>
              </a:lnSpc>
            </a:pPr>
            <a:r>
              <a:rPr lang="en-US" sz="2400" b="1" i="1" dirty="0">
                <a:solidFill>
                  <a:schemeClr val="bg1"/>
                </a:solidFill>
                <a:effectLst/>
                <a:latin typeface="Arial" panose="020B0604020202020204" pitchFamily="34" charset="0"/>
                <a:cs typeface="Arial" panose="020B0604020202020204" pitchFamily="34" charset="0"/>
              </a:rPr>
              <a:t>reflect those of FHWA or the U.S. Department of Transportation (USDOT). </a:t>
            </a:r>
            <a:br>
              <a:rPr lang="en-US" sz="2400" b="1" i="1" dirty="0">
                <a:solidFill>
                  <a:schemeClr val="bg1"/>
                </a:solidFill>
                <a:effectLst/>
                <a:latin typeface="Arial" panose="020B0604020202020204" pitchFamily="34" charset="0"/>
                <a:cs typeface="Arial" panose="020B0604020202020204" pitchFamily="34" charset="0"/>
              </a:rPr>
            </a:br>
            <a:r>
              <a:rPr lang="en-US" sz="2400" b="1" i="1" dirty="0">
                <a:solidFill>
                  <a:schemeClr val="bg1"/>
                </a:solidFill>
                <a:effectLst/>
                <a:latin typeface="Arial" panose="020B0604020202020204" pitchFamily="34" charset="0"/>
                <a:cs typeface="Arial" panose="020B0604020202020204" pitchFamily="34" charset="0"/>
              </a:rPr>
              <a:t>The contents do not necessarily reflect the official policy of the USDOT.</a:t>
            </a:r>
            <a:r>
              <a:rPr lang="en-US" sz="2400" b="1" i="1" dirty="0">
                <a:solidFill>
                  <a:schemeClr val="bg1"/>
                </a:solidFill>
                <a:effectLst/>
                <a:latin typeface="Arial"/>
                <a:cs typeface="Arial"/>
              </a:rPr>
              <a:t> </a:t>
            </a:r>
            <a:br>
              <a:rPr lang="en-US" sz="2400" b="1" i="1" dirty="0">
                <a:solidFill>
                  <a:schemeClr val="bg1"/>
                </a:solidFill>
                <a:effectLst/>
                <a:latin typeface="Arial"/>
                <a:cs typeface="Arial"/>
              </a:rPr>
            </a:br>
            <a:r>
              <a:rPr lang="en-US" sz="2400" b="1" i="1" dirty="0">
                <a:solidFill>
                  <a:schemeClr val="bg1"/>
                </a:solidFill>
                <a:latin typeface="Arial"/>
                <a:cs typeface="Arial"/>
              </a:rPr>
              <a:t>The contents of this presentation do not have the force and effect of law </a:t>
            </a:r>
            <a:br>
              <a:rPr lang="en-US" sz="2400" b="1" i="1" dirty="0">
                <a:solidFill>
                  <a:schemeClr val="bg1"/>
                </a:solidFill>
                <a:latin typeface="Arial"/>
                <a:cs typeface="Arial"/>
              </a:rPr>
            </a:br>
            <a:r>
              <a:rPr lang="en-US" sz="2400" b="1" i="1" dirty="0">
                <a:solidFill>
                  <a:schemeClr val="bg1"/>
                </a:solidFill>
                <a:latin typeface="Arial"/>
                <a:cs typeface="Arial"/>
              </a:rPr>
              <a:t>and are not meant to bind the public in any way. </a:t>
            </a:r>
            <a:endParaRPr lang="en-US" sz="2400" b="1" i="1" dirty="0">
              <a:solidFill>
                <a:schemeClr val="bg1"/>
              </a:solidFill>
              <a:cs typeface="Arial" panose="020B0604020202020204" pitchFamily="34" charset="0"/>
            </a:endParaRPr>
          </a:p>
          <a:p>
            <a:pPr algn="ctr">
              <a:lnSpc>
                <a:spcPct val="110000"/>
              </a:lnSpc>
            </a:pPr>
            <a:endParaRPr lang="en-US" altLang="en-US" sz="2000" b="1" i="1" dirty="0">
              <a:solidFill>
                <a:schemeClr val="bg1"/>
              </a:solidFill>
            </a:endParaRPr>
          </a:p>
        </p:txBody>
      </p:sp>
      <p:sp>
        <p:nvSpPr>
          <p:cNvPr id="7" name="Slide Number Placeholder 3">
            <a:extLst>
              <a:ext uri="{FF2B5EF4-FFF2-40B4-BE49-F238E27FC236}">
                <a16:creationId xmlns:a16="http://schemas.microsoft.com/office/drawing/2014/main" id="{0923DC17-11CB-4D2A-8083-A8B5B615BA6E}"/>
              </a:ext>
            </a:extLst>
          </p:cNvPr>
          <p:cNvSpPr>
            <a:spLocks noGrp="1"/>
          </p:cNvSpPr>
          <p:nvPr>
            <p:ph type="sldNum" sz="quarter" idx="12"/>
          </p:nvPr>
        </p:nvSpPr>
        <p:spPr>
          <a:xfrm>
            <a:off x="11709400" y="6356350"/>
            <a:ext cx="409121"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0DD06B-44D0-4B5F-9DB8-096B8174C7B9}"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3654540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5CE6-D6FA-4B2B-9AD2-8873AB576665}"/>
              </a:ext>
            </a:extLst>
          </p:cNvPr>
          <p:cNvSpPr>
            <a:spLocks noGrp="1"/>
          </p:cNvSpPr>
          <p:nvPr>
            <p:ph type="title"/>
          </p:nvPr>
        </p:nvSpPr>
        <p:spPr/>
        <p:txBody>
          <a:bodyPr/>
          <a:lstStyle/>
          <a:p>
            <a:r>
              <a:rPr lang="en-US" dirty="0"/>
              <a:t>Real-Time Monitoring Limitations</a:t>
            </a:r>
          </a:p>
        </p:txBody>
      </p:sp>
      <p:sp>
        <p:nvSpPr>
          <p:cNvPr id="3" name="Content Placeholder 2">
            <a:extLst>
              <a:ext uri="{FF2B5EF4-FFF2-40B4-BE49-F238E27FC236}">
                <a16:creationId xmlns:a16="http://schemas.microsoft.com/office/drawing/2014/main" id="{104B54B9-8160-4371-81A0-48D050FF25D5}"/>
              </a:ext>
            </a:extLst>
          </p:cNvPr>
          <p:cNvSpPr>
            <a:spLocks noGrp="1"/>
          </p:cNvSpPr>
          <p:nvPr>
            <p:ph sz="half" idx="1"/>
          </p:nvPr>
        </p:nvSpPr>
        <p:spPr>
          <a:xfrm>
            <a:off x="838200" y="1825625"/>
            <a:ext cx="5446986" cy="4351338"/>
          </a:xfrm>
        </p:spPr>
        <p:txBody>
          <a:bodyPr/>
          <a:lstStyle/>
          <a:p>
            <a:pPr marL="464820" indent="-464820">
              <a:lnSpc>
                <a:spcPct val="100000"/>
              </a:lnSpc>
              <a:spcBef>
                <a:spcPts val="0"/>
              </a:spcBef>
              <a:spcAft>
                <a:spcPts val="1800"/>
              </a:spcAft>
              <a:buFontTx/>
              <a:buChar char="•"/>
            </a:pPr>
            <a:r>
              <a:rPr lang="en-US" altLang="en-US" dirty="0"/>
              <a:t>Gaps in geographic coverage</a:t>
            </a:r>
            <a:endParaRPr lang="en-US" dirty="0"/>
          </a:p>
          <a:p>
            <a:pPr marL="464820" indent="-464820">
              <a:lnSpc>
                <a:spcPct val="100000"/>
              </a:lnSpc>
              <a:spcBef>
                <a:spcPts val="0"/>
              </a:spcBef>
              <a:spcAft>
                <a:spcPts val="1800"/>
              </a:spcAft>
              <a:buFontTx/>
              <a:buChar char="•"/>
            </a:pPr>
            <a:r>
              <a:rPr lang="en-US" altLang="en-US" dirty="0"/>
              <a:t>Timeliness of information</a:t>
            </a:r>
          </a:p>
          <a:p>
            <a:pPr marL="464820" indent="-464820">
              <a:lnSpc>
                <a:spcPct val="100000"/>
              </a:lnSpc>
              <a:spcBef>
                <a:spcPts val="0"/>
              </a:spcBef>
              <a:spcAft>
                <a:spcPts val="1800"/>
              </a:spcAft>
              <a:buFontTx/>
              <a:buChar char="•"/>
            </a:pPr>
            <a:r>
              <a:rPr lang="en-US" altLang="en-US" dirty="0"/>
              <a:t>Jurisdictional stovepipes</a:t>
            </a:r>
          </a:p>
          <a:p>
            <a:pPr marL="464820" indent="-464820">
              <a:lnSpc>
                <a:spcPct val="100000"/>
              </a:lnSpc>
              <a:spcBef>
                <a:spcPts val="0"/>
              </a:spcBef>
              <a:spcAft>
                <a:spcPts val="1800"/>
              </a:spcAft>
              <a:buFontTx/>
              <a:buChar char="•"/>
            </a:pPr>
            <a:r>
              <a:rPr lang="en-US" altLang="en-US" dirty="0"/>
              <a:t>Cost to deploy and maintain equipment</a:t>
            </a:r>
          </a:p>
          <a:p>
            <a:endParaRPr lang="en-US" dirty="0"/>
          </a:p>
        </p:txBody>
      </p:sp>
      <p:sp>
        <p:nvSpPr>
          <p:cNvPr id="5" name="Slide Number Placeholder 4">
            <a:extLst>
              <a:ext uri="{FF2B5EF4-FFF2-40B4-BE49-F238E27FC236}">
                <a16:creationId xmlns:a16="http://schemas.microsoft.com/office/drawing/2014/main" id="{084584B6-BC36-4C7F-8AA1-339CD82111CF}"/>
              </a:ext>
            </a:extLst>
          </p:cNvPr>
          <p:cNvSpPr>
            <a:spLocks noGrp="1"/>
          </p:cNvSpPr>
          <p:nvPr>
            <p:ph type="sldNum" sz="quarter" idx="12"/>
          </p:nvPr>
        </p:nvSpPr>
        <p:spPr/>
        <p:txBody>
          <a:bodyPr/>
          <a:lstStyle/>
          <a:p>
            <a:fld id="{C10DD06B-44D0-4B5F-9DB8-096B8174C7B9}" type="slidenum">
              <a:rPr lang="en-US" smtClean="0"/>
              <a:t>20</a:t>
            </a:fld>
            <a:endParaRPr lang="en-US" dirty="0"/>
          </a:p>
        </p:txBody>
      </p:sp>
      <p:pic>
        <p:nvPicPr>
          <p:cNvPr id="8" name="Picture 2" descr="A picture of the control room at the Ft. Lauderdale, Florida Traffic Management Center showing a video wall and operators at workstations. The picture illustrates advanced traffic monitoring and response.">
            <a:extLst>
              <a:ext uri="{FF2B5EF4-FFF2-40B4-BE49-F238E27FC236}">
                <a16:creationId xmlns:a16="http://schemas.microsoft.com/office/drawing/2014/main" id="{F0D6706B-E705-49E2-957C-C221DED49CB2}"/>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632121" y="2057942"/>
            <a:ext cx="4914900" cy="2612891"/>
          </a:xfrm>
          <a:prstGeom prst="rect">
            <a:avLst/>
          </a:prstGeom>
          <a:noFill/>
          <a:ln w="38100">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270F1E-C472-4EA3-9741-466242032F6E}"/>
              </a:ext>
            </a:extLst>
          </p:cNvPr>
          <p:cNvSpPr txBox="1">
            <a:spLocks noChangeArrowheads="1"/>
          </p:cNvSpPr>
          <p:nvPr/>
        </p:nvSpPr>
        <p:spPr bwMode="auto">
          <a:xfrm>
            <a:off x="9367875" y="4718727"/>
            <a:ext cx="2316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Source: FHWA.</a:t>
            </a:r>
          </a:p>
        </p:txBody>
      </p:sp>
      <p:sp>
        <p:nvSpPr>
          <p:cNvPr id="4" name="Rectangle 3">
            <a:extLst>
              <a:ext uri="{FF2B5EF4-FFF2-40B4-BE49-F238E27FC236}">
                <a16:creationId xmlns:a16="http://schemas.microsoft.com/office/drawing/2014/main" id="{4D54DAD2-0F49-4169-9426-55CF156E1836}"/>
              </a:ext>
            </a:extLst>
          </p:cNvPr>
          <p:cNvSpPr/>
          <p:nvPr/>
        </p:nvSpPr>
        <p:spPr>
          <a:xfrm>
            <a:off x="838200" y="5038087"/>
            <a:ext cx="10708821" cy="954107"/>
          </a:xfrm>
          <a:prstGeom prst="rect">
            <a:avLst/>
          </a:prstGeom>
        </p:spPr>
        <p:txBody>
          <a:bodyPr wrap="square">
            <a:spAutoFit/>
          </a:bodyPr>
          <a:lstStyle/>
          <a:p>
            <a:pPr algn="ctr"/>
            <a:r>
              <a:rPr lang="en-US" sz="2800" b="1" i="1" dirty="0">
                <a:solidFill>
                  <a:schemeClr val="bg1"/>
                </a:solidFill>
              </a:rPr>
              <a:t>Crowdsourced data overcome the limitations </a:t>
            </a:r>
            <a:br>
              <a:rPr lang="en-US" sz="2800" b="1" i="1" dirty="0">
                <a:solidFill>
                  <a:schemeClr val="bg1"/>
                </a:solidFill>
              </a:rPr>
            </a:br>
            <a:r>
              <a:rPr lang="en-US" sz="2800" b="1" i="1" dirty="0">
                <a:solidFill>
                  <a:schemeClr val="bg1"/>
                </a:solidFill>
              </a:rPr>
              <a:t>of traditional ITS infrastructure-based traffic monitoring.</a:t>
            </a:r>
          </a:p>
        </p:txBody>
      </p:sp>
    </p:spTree>
    <p:extLst>
      <p:ext uri="{BB962C8B-B14F-4D97-AF65-F5344CB8AC3E}">
        <p14:creationId xmlns:p14="http://schemas.microsoft.com/office/powerpoint/2010/main" val="136602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C056D-FC26-4E67-8E31-00E795EF7ACC}"/>
              </a:ext>
            </a:extLst>
          </p:cNvPr>
          <p:cNvSpPr>
            <a:spLocks noGrp="1"/>
          </p:cNvSpPr>
          <p:nvPr>
            <p:ph type="title"/>
          </p:nvPr>
        </p:nvSpPr>
        <p:spPr/>
        <p:txBody>
          <a:bodyPr>
            <a:normAutofit fontScale="90000"/>
          </a:bodyPr>
          <a:lstStyle/>
          <a:p>
            <a:pPr>
              <a:lnSpc>
                <a:spcPct val="100000"/>
              </a:lnSpc>
            </a:pPr>
            <a:r>
              <a:rPr lang="en-US" dirty="0"/>
              <a:t>Types of Crowdsourced Data </a:t>
            </a:r>
            <a:br>
              <a:rPr lang="en-US" dirty="0"/>
            </a:br>
            <a:r>
              <a:rPr lang="en-US" dirty="0"/>
              <a:t>for Transportation Operations </a:t>
            </a:r>
          </a:p>
        </p:txBody>
      </p:sp>
      <p:sp>
        <p:nvSpPr>
          <p:cNvPr id="5" name="Content Placeholder 4">
            <a:extLst>
              <a:ext uri="{FF2B5EF4-FFF2-40B4-BE49-F238E27FC236}">
                <a16:creationId xmlns:a16="http://schemas.microsoft.com/office/drawing/2014/main" id="{545A5F04-0064-4A67-99DF-D4ED9DE31104}"/>
              </a:ext>
            </a:extLst>
          </p:cNvPr>
          <p:cNvSpPr>
            <a:spLocks noGrp="1"/>
          </p:cNvSpPr>
          <p:nvPr>
            <p:ph idx="1"/>
          </p:nvPr>
        </p:nvSpPr>
        <p:spPr>
          <a:xfrm>
            <a:off x="838200" y="2209799"/>
            <a:ext cx="10515600" cy="3967163"/>
          </a:xfrm>
        </p:spPr>
        <p:txBody>
          <a:bodyPr>
            <a:normAutofit/>
          </a:bodyPr>
          <a:lstStyle/>
          <a:p>
            <a:pPr marL="457200" indent="-457200">
              <a:lnSpc>
                <a:spcPct val="100000"/>
              </a:lnSpc>
            </a:pPr>
            <a:r>
              <a:rPr lang="en-US" dirty="0"/>
              <a:t>Vehicle probe​</a:t>
            </a:r>
          </a:p>
          <a:p>
            <a:pPr marL="457200" indent="-457200">
              <a:lnSpc>
                <a:spcPct val="100000"/>
              </a:lnSpc>
            </a:pPr>
            <a:r>
              <a:rPr lang="en-US" dirty="0"/>
              <a:t>Navigation app​</a:t>
            </a:r>
          </a:p>
          <a:p>
            <a:pPr marL="457200" indent="-457200">
              <a:lnSpc>
                <a:spcPct val="100000"/>
              </a:lnSpc>
            </a:pPr>
            <a:r>
              <a:rPr lang="en-US" dirty="0"/>
              <a:t>Social media​</a:t>
            </a:r>
          </a:p>
          <a:p>
            <a:pPr marL="457200" indent="-457200">
              <a:lnSpc>
                <a:spcPct val="100000"/>
              </a:lnSpc>
            </a:pPr>
            <a:r>
              <a:rPr lang="en-US" dirty="0"/>
              <a:t>Connected vehicle​</a:t>
            </a:r>
          </a:p>
          <a:p>
            <a:pPr marL="457200" indent="-457200">
              <a:lnSpc>
                <a:spcPct val="100000"/>
              </a:lnSpc>
            </a:pPr>
            <a:r>
              <a:rPr lang="en-US" dirty="0"/>
              <a:t>311 and 511 apps​</a:t>
            </a:r>
          </a:p>
          <a:p>
            <a:pPr marL="457200" indent="-457200">
              <a:lnSpc>
                <a:spcPct val="100000"/>
              </a:lnSpc>
            </a:pPr>
            <a:r>
              <a:rPr lang="en-US" dirty="0"/>
              <a:t>Multimodal probe data​</a:t>
            </a:r>
            <a:endParaRPr lang="en-US" sz="3200" dirty="0"/>
          </a:p>
        </p:txBody>
      </p:sp>
      <p:sp>
        <p:nvSpPr>
          <p:cNvPr id="3" name="Slide Number Placeholder 2">
            <a:extLst>
              <a:ext uri="{FF2B5EF4-FFF2-40B4-BE49-F238E27FC236}">
                <a16:creationId xmlns:a16="http://schemas.microsoft.com/office/drawing/2014/main" id="{5F317E78-41BB-40EE-B283-C927B1E15CBE}"/>
              </a:ext>
            </a:extLst>
          </p:cNvPr>
          <p:cNvSpPr>
            <a:spLocks noGrp="1"/>
          </p:cNvSpPr>
          <p:nvPr>
            <p:ph type="sldNum" sz="quarter" idx="12"/>
          </p:nvPr>
        </p:nvSpPr>
        <p:spPr/>
        <p:txBody>
          <a:bodyPr/>
          <a:lstStyle/>
          <a:p>
            <a:fld id="{C10DD06B-44D0-4B5F-9DB8-096B8174C7B9}" type="slidenum">
              <a:rPr lang="en-US" smtClean="0"/>
              <a:pPr/>
              <a:t>21</a:t>
            </a:fld>
            <a:endParaRPr lang="en-US" dirty="0"/>
          </a:p>
        </p:txBody>
      </p:sp>
      <p:pic>
        <p:nvPicPr>
          <p:cNvPr id="6" name="Picture 2" descr="Four jars of jelly beans, three having singular color, one with mixed colors to reflect that some crowdsourced data include multiple sources, while some reflect a single source.&#10;&#10;https://pixabay.com/photos/candy-colorful-sugar-sweet-color-1475954/&#10;&#10;">
            <a:extLst>
              <a:ext uri="{FF2B5EF4-FFF2-40B4-BE49-F238E27FC236}">
                <a16:creationId xmlns:a16="http://schemas.microsoft.com/office/drawing/2014/main" id="{6FBF5A55-BAE4-4C82-B6CB-98586E9416B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11"/>
          <a:stretch/>
        </p:blipFill>
        <p:spPr bwMode="auto">
          <a:xfrm>
            <a:off x="6114143" y="2020252"/>
            <a:ext cx="5595257" cy="37416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8">
            <a:extLst>
              <a:ext uri="{FF2B5EF4-FFF2-40B4-BE49-F238E27FC236}">
                <a16:creationId xmlns:a16="http://schemas.microsoft.com/office/drawing/2014/main" id="{6F9537BF-96B5-4996-BA04-39D4E539F306}"/>
              </a:ext>
            </a:extLst>
          </p:cNvPr>
          <p:cNvSpPr txBox="1"/>
          <p:nvPr/>
        </p:nvSpPr>
        <p:spPr>
          <a:xfrm>
            <a:off x="10456562" y="5761861"/>
            <a:ext cx="1322687"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defTabSz="342900">
              <a:defRPr/>
            </a:pPr>
            <a:r>
              <a:rPr lang="en-US" sz="1100" dirty="0">
                <a:solidFill>
                  <a:schemeClr val="bg1"/>
                </a:solidFill>
                <a:latin typeface="Calibri" panose="020F0502020204030204" pitchFamily="34" charset="0"/>
                <a:cs typeface="Calibri" panose="020F0502020204030204" pitchFamily="34" charset="0"/>
              </a:rPr>
              <a:t>Source: Pixabay.</a:t>
            </a:r>
          </a:p>
        </p:txBody>
      </p:sp>
    </p:spTree>
    <p:extLst>
      <p:ext uri="{BB962C8B-B14F-4D97-AF65-F5344CB8AC3E}">
        <p14:creationId xmlns:p14="http://schemas.microsoft.com/office/powerpoint/2010/main" val="220714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60ADEEC2-F833-42EC-84A5-8905CD405B9B}"/>
              </a:ext>
            </a:extLst>
          </p:cNvPr>
          <p:cNvSpPr>
            <a:spLocks noGrp="1"/>
          </p:cNvSpPr>
          <p:nvPr>
            <p:ph type="title"/>
          </p:nvPr>
        </p:nvSpPr>
        <p:spPr/>
        <p:txBody>
          <a:bodyPr/>
          <a:lstStyle/>
          <a:p>
            <a:r>
              <a:rPr lang="en-US" dirty="0"/>
              <a:t>Integrating Crowdsourced Data </a:t>
            </a:r>
          </a:p>
        </p:txBody>
      </p:sp>
      <p:sp>
        <p:nvSpPr>
          <p:cNvPr id="2" name="Slide Number Placeholder 1">
            <a:extLst>
              <a:ext uri="{FF2B5EF4-FFF2-40B4-BE49-F238E27FC236}">
                <a16:creationId xmlns:a16="http://schemas.microsoft.com/office/drawing/2014/main" id="{FAC96861-8DF1-4667-91EE-D7CF782459DA}"/>
              </a:ext>
            </a:extLst>
          </p:cNvPr>
          <p:cNvSpPr>
            <a:spLocks noGrp="1"/>
          </p:cNvSpPr>
          <p:nvPr>
            <p:ph type="sldNum" sz="quarter" idx="12"/>
          </p:nvPr>
        </p:nvSpPr>
        <p:spPr/>
        <p:txBody>
          <a:bodyPr/>
          <a:lstStyle/>
          <a:p>
            <a:fld id="{C10DD06B-44D0-4B5F-9DB8-096B8174C7B9}" type="slidenum">
              <a:rPr lang="en-US" smtClean="0"/>
              <a:t>22</a:t>
            </a:fld>
            <a:endParaRPr lang="en-US" dirty="0"/>
          </a:p>
        </p:txBody>
      </p:sp>
      <p:grpSp>
        <p:nvGrpSpPr>
          <p:cNvPr id="24" name="Group 2" descr="Sources of traditional and crowdsourced data.">
            <a:extLst>
              <a:ext uri="{FF2B5EF4-FFF2-40B4-BE49-F238E27FC236}">
                <a16:creationId xmlns:a16="http://schemas.microsoft.com/office/drawing/2014/main" id="{63138F2C-4BCD-440F-AAD7-4703377822F4}"/>
              </a:ext>
            </a:extLst>
          </p:cNvPr>
          <p:cNvGrpSpPr>
            <a:grpSpLocks/>
          </p:cNvGrpSpPr>
          <p:nvPr/>
        </p:nvGrpSpPr>
        <p:grpSpPr bwMode="auto">
          <a:xfrm>
            <a:off x="1594104" y="1586402"/>
            <a:ext cx="2424360" cy="4499426"/>
            <a:chOff x="-2102067" y="1730742"/>
            <a:chExt cx="1716087" cy="3469163"/>
          </a:xfrm>
        </p:grpSpPr>
        <p:sp>
          <p:nvSpPr>
            <p:cNvPr id="25" name="Rectangle: Rounded Corners 24">
              <a:extLst>
                <a:ext uri="{FF2B5EF4-FFF2-40B4-BE49-F238E27FC236}">
                  <a16:creationId xmlns:a16="http://schemas.microsoft.com/office/drawing/2014/main" id="{34390CF5-F82D-480C-B37E-37C48C685610}"/>
                </a:ext>
              </a:extLst>
            </p:cNvPr>
            <p:cNvSpPr/>
            <p:nvPr/>
          </p:nvSpPr>
          <p:spPr>
            <a:xfrm>
              <a:off x="-2102067" y="1730742"/>
              <a:ext cx="1716087" cy="490256"/>
            </a:xfrm>
            <a:prstGeom prst="roundRect">
              <a:avLst/>
            </a:prstGeom>
            <a:solidFill>
              <a:schemeClr val="accent6">
                <a:lumMod val="60000"/>
                <a:lumOff val="4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ts val="1800"/>
                </a:lnSpc>
                <a:defRPr/>
              </a:pPr>
              <a:r>
                <a:rPr lang="en-US" sz="2000" b="1" dirty="0">
                  <a:solidFill>
                    <a:schemeClr val="tx1">
                      <a:lumMod val="75000"/>
                      <a:lumOff val="25000"/>
                    </a:schemeClr>
                  </a:solidFill>
                </a:rPr>
                <a:t>Crowdsourced Data</a:t>
              </a:r>
            </a:p>
          </p:txBody>
        </p:sp>
        <p:sp>
          <p:nvSpPr>
            <p:cNvPr id="26" name="Rectangle: Rounded Corners 25">
              <a:extLst>
                <a:ext uri="{FF2B5EF4-FFF2-40B4-BE49-F238E27FC236}">
                  <a16:creationId xmlns:a16="http://schemas.microsoft.com/office/drawing/2014/main" id="{A9293126-85D4-4B27-9FCB-A419C6EF5224}"/>
                </a:ext>
              </a:extLst>
            </p:cNvPr>
            <p:cNvSpPr/>
            <p:nvPr/>
          </p:nvSpPr>
          <p:spPr>
            <a:xfrm>
              <a:off x="-2102067" y="2326205"/>
              <a:ext cx="1716087" cy="490256"/>
            </a:xfrm>
            <a:prstGeom prst="roundRect">
              <a:avLst/>
            </a:prstGeom>
            <a:solidFill>
              <a:srgbClr val="EDF8E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ts val="1800"/>
                </a:lnSpc>
                <a:defRPr/>
              </a:pPr>
              <a:r>
                <a:rPr lang="en-US" sz="2000" b="1" dirty="0">
                  <a:solidFill>
                    <a:schemeClr val="tx1">
                      <a:lumMod val="75000"/>
                      <a:lumOff val="25000"/>
                    </a:schemeClr>
                  </a:solidFill>
                </a:rPr>
                <a:t>Citizen Calls</a:t>
              </a:r>
            </a:p>
          </p:txBody>
        </p:sp>
        <p:sp>
          <p:nvSpPr>
            <p:cNvPr id="27" name="Rectangle: Rounded Corners 26">
              <a:extLst>
                <a:ext uri="{FF2B5EF4-FFF2-40B4-BE49-F238E27FC236}">
                  <a16:creationId xmlns:a16="http://schemas.microsoft.com/office/drawing/2014/main" id="{80625A52-2C8A-44CC-80AD-5F4710630EF7}"/>
                </a:ext>
              </a:extLst>
            </p:cNvPr>
            <p:cNvSpPr/>
            <p:nvPr/>
          </p:nvSpPr>
          <p:spPr>
            <a:xfrm>
              <a:off x="-2102067" y="2923257"/>
              <a:ext cx="1716087" cy="490256"/>
            </a:xfrm>
            <a:prstGeom prst="roundRect">
              <a:avLst/>
            </a:prstGeom>
            <a:solidFill>
              <a:srgbClr val="EDF8E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ts val="1800"/>
                </a:lnSpc>
                <a:defRPr/>
              </a:pPr>
              <a:r>
                <a:rPr lang="en-US" sz="2000" b="1" dirty="0">
                  <a:solidFill>
                    <a:schemeClr val="tx1">
                      <a:lumMod val="75000"/>
                      <a:lumOff val="25000"/>
                    </a:schemeClr>
                  </a:solidFill>
                </a:rPr>
                <a:t>ITS Field Devices</a:t>
              </a:r>
            </a:p>
          </p:txBody>
        </p:sp>
        <p:sp>
          <p:nvSpPr>
            <p:cNvPr id="28" name="Rectangle: Rounded Corners 27">
              <a:extLst>
                <a:ext uri="{FF2B5EF4-FFF2-40B4-BE49-F238E27FC236}">
                  <a16:creationId xmlns:a16="http://schemas.microsoft.com/office/drawing/2014/main" id="{C1370975-E4CD-4036-95BA-EA1DD2F410A8}"/>
                </a:ext>
              </a:extLst>
            </p:cNvPr>
            <p:cNvSpPr/>
            <p:nvPr/>
          </p:nvSpPr>
          <p:spPr>
            <a:xfrm>
              <a:off x="-2102067" y="3518721"/>
              <a:ext cx="1716087" cy="490256"/>
            </a:xfrm>
            <a:prstGeom prst="roundRect">
              <a:avLst/>
            </a:prstGeom>
            <a:solidFill>
              <a:srgbClr val="EDF8E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ts val="1800"/>
                </a:lnSpc>
                <a:defRPr/>
              </a:pPr>
              <a:r>
                <a:rPr lang="en-US" sz="2000" b="1" dirty="0">
                  <a:solidFill>
                    <a:schemeClr val="tx1">
                      <a:lumMod val="75000"/>
                      <a:lumOff val="25000"/>
                    </a:schemeClr>
                  </a:solidFill>
                </a:rPr>
                <a:t>Third-Party Data</a:t>
              </a:r>
            </a:p>
          </p:txBody>
        </p:sp>
        <p:sp>
          <p:nvSpPr>
            <p:cNvPr id="29" name="Rectangle: Rounded Corners 28">
              <a:extLst>
                <a:ext uri="{FF2B5EF4-FFF2-40B4-BE49-F238E27FC236}">
                  <a16:creationId xmlns:a16="http://schemas.microsoft.com/office/drawing/2014/main" id="{5A80033A-C261-4FEA-B6AF-9974D8DD327E}"/>
                </a:ext>
              </a:extLst>
            </p:cNvPr>
            <p:cNvSpPr/>
            <p:nvPr/>
          </p:nvSpPr>
          <p:spPr>
            <a:xfrm>
              <a:off x="-2102067" y="4114184"/>
              <a:ext cx="1716087" cy="490256"/>
            </a:xfrm>
            <a:prstGeom prst="roundRect">
              <a:avLst/>
            </a:prstGeom>
            <a:solidFill>
              <a:srgbClr val="EDF8E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ts val="1800"/>
                </a:lnSpc>
                <a:defRPr/>
              </a:pPr>
              <a:r>
                <a:rPr lang="en-US" sz="2000" b="1" dirty="0">
                  <a:solidFill>
                    <a:schemeClr val="tx1">
                      <a:lumMod val="75000"/>
                      <a:lumOff val="25000"/>
                    </a:schemeClr>
                  </a:solidFill>
                </a:rPr>
                <a:t>Partner Data</a:t>
              </a:r>
            </a:p>
          </p:txBody>
        </p:sp>
        <p:sp>
          <p:nvSpPr>
            <p:cNvPr id="30" name="Rectangle: Rounded Corners 29">
              <a:extLst>
                <a:ext uri="{FF2B5EF4-FFF2-40B4-BE49-F238E27FC236}">
                  <a16:creationId xmlns:a16="http://schemas.microsoft.com/office/drawing/2014/main" id="{227B9B1C-FC38-4A70-9DB3-6288017ED13B}"/>
                </a:ext>
              </a:extLst>
            </p:cNvPr>
            <p:cNvSpPr/>
            <p:nvPr/>
          </p:nvSpPr>
          <p:spPr>
            <a:xfrm>
              <a:off x="-2102067" y="4709649"/>
              <a:ext cx="1716087" cy="490256"/>
            </a:xfrm>
            <a:prstGeom prst="roundRect">
              <a:avLst/>
            </a:prstGeom>
            <a:solidFill>
              <a:srgbClr val="EDF8E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ts val="1800"/>
                </a:lnSpc>
                <a:defRPr/>
              </a:pPr>
              <a:r>
                <a:rPr lang="en-US" sz="2000" b="1" dirty="0">
                  <a:solidFill>
                    <a:schemeClr val="tx1">
                      <a:lumMod val="75000"/>
                      <a:lumOff val="25000"/>
                    </a:schemeClr>
                  </a:solidFill>
                </a:rPr>
                <a:t>Service Patrol</a:t>
              </a:r>
            </a:p>
          </p:txBody>
        </p:sp>
      </p:grpSp>
      <p:grpSp>
        <p:nvGrpSpPr>
          <p:cNvPr id="31" name="Group 20" descr="Transportation operations applications for which crowdsourced data can be used.">
            <a:extLst>
              <a:ext uri="{FF2B5EF4-FFF2-40B4-BE49-F238E27FC236}">
                <a16:creationId xmlns:a16="http://schemas.microsoft.com/office/drawing/2014/main" id="{1E3D7AA4-0910-4E27-B4D9-2EA0CC9CD7F5}"/>
              </a:ext>
            </a:extLst>
          </p:cNvPr>
          <p:cNvGrpSpPr>
            <a:grpSpLocks/>
          </p:cNvGrpSpPr>
          <p:nvPr/>
        </p:nvGrpSpPr>
        <p:grpSpPr bwMode="auto">
          <a:xfrm>
            <a:off x="8499232" y="1586401"/>
            <a:ext cx="2377440" cy="4430931"/>
            <a:chOff x="-2102400" y="1731338"/>
            <a:chExt cx="1716088" cy="3468832"/>
          </a:xfrm>
          <a:solidFill>
            <a:srgbClr val="0E549D"/>
          </a:solidFill>
        </p:grpSpPr>
        <p:sp>
          <p:nvSpPr>
            <p:cNvPr id="32" name="Rectangle: Rounded Corners 31">
              <a:extLst>
                <a:ext uri="{FF2B5EF4-FFF2-40B4-BE49-F238E27FC236}">
                  <a16:creationId xmlns:a16="http://schemas.microsoft.com/office/drawing/2014/main" id="{50B89221-F0AD-4005-A06D-0451528B548B}"/>
                </a:ext>
              </a:extLst>
            </p:cNvPr>
            <p:cNvSpPr/>
            <p:nvPr/>
          </p:nvSpPr>
          <p:spPr>
            <a:xfrm>
              <a:off x="-2102400" y="1731338"/>
              <a:ext cx="1716088" cy="491186"/>
            </a:xfrm>
            <a:prstGeom prst="roundRect">
              <a:avLst/>
            </a:prstGeom>
            <a:grp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tIns="0" bIns="0" anchor="ctr"/>
            <a:lstStyle/>
            <a:p>
              <a:pPr algn="ctr">
                <a:defRPr/>
              </a:pPr>
              <a:r>
                <a:rPr lang="en-US" sz="2000" b="1" dirty="0">
                  <a:solidFill>
                    <a:schemeClr val="bg1"/>
                  </a:solidFill>
                </a:rPr>
                <a:t>Traveler Information</a:t>
              </a:r>
            </a:p>
          </p:txBody>
        </p:sp>
        <p:sp>
          <p:nvSpPr>
            <p:cNvPr id="33" name="Rectangle: Rounded Corners 32">
              <a:extLst>
                <a:ext uri="{FF2B5EF4-FFF2-40B4-BE49-F238E27FC236}">
                  <a16:creationId xmlns:a16="http://schemas.microsoft.com/office/drawing/2014/main" id="{05D15DF3-C7A9-45F5-A4E6-5D06E31FD4A9}"/>
                </a:ext>
              </a:extLst>
            </p:cNvPr>
            <p:cNvSpPr/>
            <p:nvPr/>
          </p:nvSpPr>
          <p:spPr>
            <a:xfrm>
              <a:off x="-2102400" y="2326550"/>
              <a:ext cx="1716088" cy="491186"/>
            </a:xfrm>
            <a:prstGeom prst="roundRect">
              <a:avLst/>
            </a:prstGeom>
            <a:grp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tIns="0" bIns="0" anchor="ctr"/>
            <a:lstStyle/>
            <a:p>
              <a:pPr algn="ctr">
                <a:defRPr/>
              </a:pPr>
              <a:r>
                <a:rPr lang="en-US" sz="2000" b="1" dirty="0">
                  <a:solidFill>
                    <a:schemeClr val="bg1"/>
                  </a:solidFill>
                </a:rPr>
                <a:t>Incident Management</a:t>
              </a:r>
            </a:p>
          </p:txBody>
        </p:sp>
        <p:sp>
          <p:nvSpPr>
            <p:cNvPr id="34" name="Rectangle: Rounded Corners 33">
              <a:extLst>
                <a:ext uri="{FF2B5EF4-FFF2-40B4-BE49-F238E27FC236}">
                  <a16:creationId xmlns:a16="http://schemas.microsoft.com/office/drawing/2014/main" id="{9275C4DC-9B5A-4B18-8782-31EB835DC3E1}"/>
                </a:ext>
              </a:extLst>
            </p:cNvPr>
            <p:cNvSpPr/>
            <p:nvPr/>
          </p:nvSpPr>
          <p:spPr>
            <a:xfrm>
              <a:off x="-2102400" y="2923349"/>
              <a:ext cx="1716088" cy="491186"/>
            </a:xfrm>
            <a:prstGeom prst="roundRect">
              <a:avLst/>
            </a:prstGeom>
            <a:grp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tIns="0" bIns="0" anchor="ctr"/>
            <a:lstStyle/>
            <a:p>
              <a:pPr algn="ctr">
                <a:defRPr/>
              </a:pPr>
              <a:r>
                <a:rPr lang="en-US" sz="2000" b="1" dirty="0">
                  <a:solidFill>
                    <a:schemeClr val="bg1"/>
                  </a:solidFill>
                </a:rPr>
                <a:t>Freeway Traffic Management</a:t>
              </a:r>
            </a:p>
          </p:txBody>
        </p:sp>
        <p:sp>
          <p:nvSpPr>
            <p:cNvPr id="35" name="Rectangle: Rounded Corners 34">
              <a:extLst>
                <a:ext uri="{FF2B5EF4-FFF2-40B4-BE49-F238E27FC236}">
                  <a16:creationId xmlns:a16="http://schemas.microsoft.com/office/drawing/2014/main" id="{F2AFAD87-6E44-47CA-ADD9-9283EBE89D24}"/>
                </a:ext>
              </a:extLst>
            </p:cNvPr>
            <p:cNvSpPr/>
            <p:nvPr/>
          </p:nvSpPr>
          <p:spPr>
            <a:xfrm>
              <a:off x="-2102400" y="3518560"/>
              <a:ext cx="1716088" cy="491186"/>
            </a:xfrm>
            <a:prstGeom prst="roundRect">
              <a:avLst/>
            </a:prstGeom>
            <a:grp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tIns="0" bIns="0" anchor="ctr"/>
            <a:lstStyle/>
            <a:p>
              <a:pPr algn="ctr">
                <a:defRPr/>
              </a:pPr>
              <a:r>
                <a:rPr lang="en-US" sz="2000" b="1" dirty="0">
                  <a:solidFill>
                    <a:schemeClr val="bg1"/>
                  </a:solidFill>
                </a:rPr>
                <a:t>Arterial Management</a:t>
              </a:r>
            </a:p>
          </p:txBody>
        </p:sp>
        <p:sp>
          <p:nvSpPr>
            <p:cNvPr id="36" name="Rectangle: Rounded Corners 35">
              <a:extLst>
                <a:ext uri="{FF2B5EF4-FFF2-40B4-BE49-F238E27FC236}">
                  <a16:creationId xmlns:a16="http://schemas.microsoft.com/office/drawing/2014/main" id="{F265D1A1-C61C-46D0-A973-E90EB6F869CE}"/>
                </a:ext>
              </a:extLst>
            </p:cNvPr>
            <p:cNvSpPr/>
            <p:nvPr/>
          </p:nvSpPr>
          <p:spPr>
            <a:xfrm>
              <a:off x="-2102400" y="4113772"/>
              <a:ext cx="1716088" cy="491186"/>
            </a:xfrm>
            <a:prstGeom prst="roundRect">
              <a:avLst/>
            </a:prstGeom>
            <a:grp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tIns="0" bIns="0" anchor="ctr"/>
            <a:lstStyle/>
            <a:p>
              <a:pPr algn="ctr">
                <a:defRPr/>
              </a:pPr>
              <a:r>
                <a:rPr lang="en-US" sz="2000" b="1" dirty="0">
                  <a:solidFill>
                    <a:schemeClr val="bg1"/>
                  </a:solidFill>
                </a:rPr>
                <a:t>Road Weather Management</a:t>
              </a:r>
            </a:p>
          </p:txBody>
        </p:sp>
        <p:sp>
          <p:nvSpPr>
            <p:cNvPr id="37" name="Rectangle: Rounded Corners 36">
              <a:extLst>
                <a:ext uri="{FF2B5EF4-FFF2-40B4-BE49-F238E27FC236}">
                  <a16:creationId xmlns:a16="http://schemas.microsoft.com/office/drawing/2014/main" id="{B37C3A8F-2BAD-4170-96A3-8733581BB370}"/>
                </a:ext>
              </a:extLst>
            </p:cNvPr>
            <p:cNvSpPr/>
            <p:nvPr/>
          </p:nvSpPr>
          <p:spPr>
            <a:xfrm>
              <a:off x="-2102400" y="4708984"/>
              <a:ext cx="1716088" cy="491186"/>
            </a:xfrm>
            <a:prstGeom prst="roundRect">
              <a:avLst/>
            </a:prstGeom>
            <a:grp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tIns="0" bIns="0" anchor="ctr"/>
            <a:lstStyle/>
            <a:p>
              <a:pPr algn="ctr">
                <a:defRPr/>
              </a:pPr>
              <a:r>
                <a:rPr lang="en-US" sz="2000" b="1" dirty="0">
                  <a:solidFill>
                    <a:schemeClr val="bg1"/>
                  </a:solidFill>
                </a:rPr>
                <a:t>Many Other Applications</a:t>
              </a:r>
            </a:p>
          </p:txBody>
        </p:sp>
      </p:grpSp>
      <p:sp>
        <p:nvSpPr>
          <p:cNvPr id="38" name="Arrow: Right 37">
            <a:extLst>
              <a:ext uri="{FF2B5EF4-FFF2-40B4-BE49-F238E27FC236}">
                <a16:creationId xmlns:a16="http://schemas.microsoft.com/office/drawing/2014/main" id="{5B7D4ED1-4C6C-409D-BE5A-1CF3DB4E84EE}"/>
              </a:ext>
              <a:ext uri="{C183D7F6-B498-43B3-948B-1728B52AA6E4}">
                <adec:decorative xmlns:adec="http://schemas.microsoft.com/office/drawing/2017/decorative" val="1"/>
              </a:ext>
            </a:extLst>
          </p:cNvPr>
          <p:cNvSpPr/>
          <p:nvPr/>
        </p:nvSpPr>
        <p:spPr>
          <a:xfrm>
            <a:off x="4199505" y="3245617"/>
            <a:ext cx="727057" cy="935038"/>
          </a:xfrm>
          <a:prstGeom prst="rightArrow">
            <a:avLst/>
          </a:prstGeom>
          <a:solidFill>
            <a:srgbClr val="EDF8E0"/>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Rectangle 38" descr="Where data from various sources get integrated - includes Operations group of a traffic management center, signals system, or maintenance traffic group.">
            <a:extLst>
              <a:ext uri="{FF2B5EF4-FFF2-40B4-BE49-F238E27FC236}">
                <a16:creationId xmlns:a16="http://schemas.microsoft.com/office/drawing/2014/main" id="{8BBF8316-250D-4E38-AA92-24278DA7C9AC}"/>
              </a:ext>
            </a:extLst>
          </p:cNvPr>
          <p:cNvSpPr/>
          <p:nvPr/>
        </p:nvSpPr>
        <p:spPr>
          <a:xfrm>
            <a:off x="5107603" y="1778139"/>
            <a:ext cx="2302490" cy="3888026"/>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US" sz="3200" b="1" dirty="0">
                <a:solidFill>
                  <a:schemeClr val="tx1"/>
                </a:solidFill>
              </a:rPr>
              <a:t>Operations Group </a:t>
            </a:r>
            <a:endParaRPr lang="en-US" sz="3200" b="1" dirty="0">
              <a:solidFill>
                <a:schemeClr val="tx1"/>
              </a:solidFill>
              <a:cs typeface="Calibri"/>
            </a:endParaRPr>
          </a:p>
          <a:p>
            <a:pPr algn="ctr">
              <a:spcBef>
                <a:spcPts val="600"/>
              </a:spcBef>
              <a:spcAft>
                <a:spcPts val="600"/>
              </a:spcAft>
            </a:pPr>
            <a:r>
              <a:rPr lang="en-US" sz="2400" b="1" dirty="0">
                <a:solidFill>
                  <a:schemeClr val="tx1">
                    <a:lumMod val="75000"/>
                    <a:lumOff val="25000"/>
                  </a:schemeClr>
                </a:solidFill>
                <a:cs typeface="Calibri"/>
              </a:rPr>
              <a:t>TMC</a:t>
            </a:r>
            <a:endParaRPr lang="en-US" sz="2400" b="1" strike="sngStrike" dirty="0">
              <a:solidFill>
                <a:srgbClr val="FF0000"/>
              </a:solidFill>
              <a:cs typeface="Calibri"/>
            </a:endParaRPr>
          </a:p>
          <a:p>
            <a:pPr algn="ctr">
              <a:spcBef>
                <a:spcPts val="600"/>
              </a:spcBef>
              <a:spcAft>
                <a:spcPts val="600"/>
              </a:spcAft>
            </a:pPr>
            <a:r>
              <a:rPr lang="en-US" sz="2400" b="1" dirty="0">
                <a:solidFill>
                  <a:schemeClr val="tx1">
                    <a:lumMod val="75000"/>
                    <a:lumOff val="25000"/>
                  </a:schemeClr>
                </a:solidFill>
              </a:rPr>
              <a:t>Signals System</a:t>
            </a:r>
            <a:endParaRPr lang="en-US" sz="2400" b="1" dirty="0">
              <a:solidFill>
                <a:schemeClr val="tx1">
                  <a:lumMod val="75000"/>
                  <a:lumOff val="25000"/>
                </a:schemeClr>
              </a:solidFill>
              <a:cs typeface="Calibri"/>
            </a:endParaRPr>
          </a:p>
          <a:p>
            <a:pPr algn="ctr">
              <a:spcBef>
                <a:spcPts val="600"/>
              </a:spcBef>
              <a:spcAft>
                <a:spcPts val="600"/>
              </a:spcAft>
            </a:pPr>
            <a:r>
              <a:rPr lang="en-US" sz="2400" b="1" dirty="0">
                <a:solidFill>
                  <a:schemeClr val="tx1">
                    <a:lumMod val="75000"/>
                    <a:lumOff val="25000"/>
                  </a:schemeClr>
                </a:solidFill>
              </a:rPr>
              <a:t>Maintenance</a:t>
            </a:r>
            <a:r>
              <a:rPr lang="en-US" sz="2400" b="1" strike="sngStrike" dirty="0">
                <a:solidFill>
                  <a:srgbClr val="FF0000"/>
                </a:solidFill>
              </a:rPr>
              <a:t> </a:t>
            </a:r>
            <a:r>
              <a:rPr lang="en-US" sz="2400" b="1" dirty="0">
                <a:solidFill>
                  <a:schemeClr val="tx1"/>
                </a:solidFill>
              </a:rPr>
              <a:t>and </a:t>
            </a:r>
            <a:r>
              <a:rPr lang="en-US" sz="2400" b="1" dirty="0">
                <a:solidFill>
                  <a:schemeClr val="tx1">
                    <a:lumMod val="75000"/>
                    <a:lumOff val="25000"/>
                  </a:schemeClr>
                </a:solidFill>
              </a:rPr>
              <a:t>Traffic</a:t>
            </a:r>
            <a:endParaRPr lang="en-US" sz="2400" b="1" strike="sngStrike" dirty="0">
              <a:solidFill>
                <a:srgbClr val="FF0000"/>
              </a:solidFill>
              <a:cs typeface="Calibri"/>
            </a:endParaRPr>
          </a:p>
        </p:txBody>
      </p:sp>
      <p:sp>
        <p:nvSpPr>
          <p:cNvPr id="40" name="Arrow: Right 39">
            <a:extLst>
              <a:ext uri="{FF2B5EF4-FFF2-40B4-BE49-F238E27FC236}">
                <a16:creationId xmlns:a16="http://schemas.microsoft.com/office/drawing/2014/main" id="{2BFD3D41-C9B3-425F-9C43-C13A4E51663E}"/>
              </a:ext>
              <a:ext uri="{C183D7F6-B498-43B3-948B-1728B52AA6E4}">
                <adec:decorative xmlns:adec="http://schemas.microsoft.com/office/drawing/2017/decorative" val="1"/>
              </a:ext>
            </a:extLst>
          </p:cNvPr>
          <p:cNvSpPr/>
          <p:nvPr/>
        </p:nvSpPr>
        <p:spPr>
          <a:xfrm>
            <a:off x="7591134" y="3189935"/>
            <a:ext cx="727057" cy="935038"/>
          </a:xfrm>
          <a:prstGeom prst="rightArrow">
            <a:avLst/>
          </a:prstGeom>
          <a:solidFill>
            <a:schemeClr val="accent5">
              <a:lumMod val="20000"/>
              <a:lumOff val="8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TextBox 20">
            <a:extLst>
              <a:ext uri="{FF2B5EF4-FFF2-40B4-BE49-F238E27FC236}">
                <a16:creationId xmlns:a16="http://schemas.microsoft.com/office/drawing/2014/main" id="{279787EF-B0A2-4A4A-AC85-21E1A23086BE}"/>
              </a:ext>
            </a:extLst>
          </p:cNvPr>
          <p:cNvSpPr txBox="1">
            <a:spLocks noChangeArrowheads="1"/>
          </p:cNvSpPr>
          <p:nvPr/>
        </p:nvSpPr>
        <p:spPr bwMode="auto">
          <a:xfrm rot="16200000">
            <a:off x="10519576" y="5454436"/>
            <a:ext cx="11692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Source: FHWA.</a:t>
            </a:r>
          </a:p>
        </p:txBody>
      </p:sp>
    </p:spTree>
    <p:extLst>
      <p:ext uri="{BB962C8B-B14F-4D97-AF65-F5344CB8AC3E}">
        <p14:creationId xmlns:p14="http://schemas.microsoft.com/office/powerpoint/2010/main" val="3272251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age is of a set of vehicle dashboard with a route navigation app.&#10;&#10;https://pixabay.com/photos/car-bmw-steering-wheel-interiors-1281640/">
            <a:extLst>
              <a:ext uri="{FF2B5EF4-FFF2-40B4-BE49-F238E27FC236}">
                <a16:creationId xmlns:a16="http://schemas.microsoft.com/office/drawing/2014/main" id="{A4D5E12D-8E60-4CEC-BAD8-5711492A4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38" y="3325931"/>
            <a:ext cx="3125298" cy="2377646"/>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pic>
        <p:nvPicPr>
          <p:cNvPr id="22" name="Picture 21" descr="Image is of a snowplow clearing a roadway.&#10;&#10;https://pixabay.com/photos/plow-snow-ice-road-snow-plow-2904423/">
            <a:extLst>
              <a:ext uri="{FF2B5EF4-FFF2-40B4-BE49-F238E27FC236}">
                <a16:creationId xmlns:a16="http://schemas.microsoft.com/office/drawing/2014/main" id="{A1ACD301-030C-476F-A577-FF2179389DE1}"/>
              </a:ext>
            </a:extLst>
          </p:cNvPr>
          <p:cNvPicPr>
            <a:picLocks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p:blipFill>
        <p:spPr bwMode="auto">
          <a:xfrm>
            <a:off x="8600440" y="411042"/>
            <a:ext cx="3108960" cy="23774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 name="Picture 2" descr="Image is of an ambulance in front of a crashed vehicle with traffic in the background.&#10;&#10;http://kms.timnetwork.org/hosts/hosted/splash1.jpg">
            <a:extLst>
              <a:ext uri="{FF2B5EF4-FFF2-40B4-BE49-F238E27FC236}">
                <a16:creationId xmlns:a16="http://schemas.microsoft.com/office/drawing/2014/main" id="{FFC8BAD0-82A3-48E1-B02D-6284508D78D4}"/>
              </a:ext>
            </a:extLst>
          </p:cNvPr>
          <p:cNvPicPr>
            <a:picLocks noChangeArrowheads="1"/>
          </p:cNvPicPr>
          <p:nvPr/>
        </p:nvPicPr>
        <p:blipFill rotWithShape="1">
          <a:blip r:embed="rId6" cstate="print">
            <a:extLst>
              <a:ext uri="{28A0092B-C50C-407E-A947-70E740481C1C}">
                <a14:useLocalDpi xmlns:a14="http://schemas.microsoft.com/office/drawing/2010/main" val="0"/>
              </a:ext>
            </a:extLst>
          </a:blip>
          <a:srcRect t="-9842" r="-640"/>
          <a:stretch/>
        </p:blipFill>
        <p:spPr bwMode="auto">
          <a:xfrm>
            <a:off x="1241012" y="411042"/>
            <a:ext cx="3136037" cy="2377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8">
            <a:extLst>
              <a:ext uri="{FF2B5EF4-FFF2-40B4-BE49-F238E27FC236}">
                <a16:creationId xmlns:a16="http://schemas.microsoft.com/office/drawing/2014/main" id="{8DA51E92-149D-4272-B6D6-2C0B877AEC6E}"/>
              </a:ext>
            </a:extLst>
          </p:cNvPr>
          <p:cNvSpPr txBox="1"/>
          <p:nvPr/>
        </p:nvSpPr>
        <p:spPr>
          <a:xfrm>
            <a:off x="3339629" y="2790848"/>
            <a:ext cx="1124329"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mn-lt"/>
                <a:cs typeface="Arial" panose="020B0604020202020204" pitchFamily="34" charset="0"/>
              </a:rPr>
              <a:t>Source: </a:t>
            </a:r>
            <a:r>
              <a:rPr lang="en-US" sz="1100" dirty="0">
                <a:solidFill>
                  <a:schemeClr val="bg1"/>
                </a:solidFill>
                <a:latin typeface="Calibri" panose="020F0502020204030204" pitchFamily="34" charset="0"/>
                <a:cs typeface="Calibri" panose="020F0502020204030204" pitchFamily="34" charset="0"/>
              </a:rPr>
              <a:t>FHWA</a:t>
            </a:r>
            <a:r>
              <a:rPr lang="en-US" sz="1100" dirty="0">
                <a:solidFill>
                  <a:schemeClr val="bg1"/>
                </a:solidFill>
                <a:latin typeface="+mn-lt"/>
                <a:cs typeface="Arial" panose="020B0604020202020204" pitchFamily="34" charset="0"/>
              </a:rPr>
              <a:t>.</a:t>
            </a:r>
          </a:p>
        </p:txBody>
      </p:sp>
      <p:pic>
        <p:nvPicPr>
          <p:cNvPr id="1026" name="Picture 2" descr="Image showing a stylized generic graph with upward arrow.&#10;&#10;https://pixabay.com/illustrations/arrow-success-target-business-5225690/">
            <a:extLst>
              <a:ext uri="{FF2B5EF4-FFF2-40B4-BE49-F238E27FC236}">
                <a16:creationId xmlns:a16="http://schemas.microsoft.com/office/drawing/2014/main" id="{3EA8FECB-9A9F-4D99-9152-F6210353DDCD}"/>
              </a:ext>
            </a:extLst>
          </p:cNvPr>
          <p:cNvPicPr>
            <a:picLocks noChangeArrowheads="1"/>
          </p:cNvPicPr>
          <p:nvPr/>
        </p:nvPicPr>
        <p:blipFill rotWithShape="1">
          <a:blip r:embed="rId7" cstate="print">
            <a:extLst>
              <a:ext uri="{28A0092B-C50C-407E-A947-70E740481C1C}">
                <a14:useLocalDpi xmlns:a14="http://schemas.microsoft.com/office/drawing/2010/main" val="0"/>
              </a:ext>
            </a:extLst>
          </a:blip>
          <a:srcRect t="-10991"/>
          <a:stretch/>
        </p:blipFill>
        <p:spPr bwMode="auto">
          <a:xfrm>
            <a:off x="4922391" y="3231545"/>
            <a:ext cx="3108960" cy="237744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8">
            <a:extLst>
              <a:ext uri="{FF2B5EF4-FFF2-40B4-BE49-F238E27FC236}">
                <a16:creationId xmlns:a16="http://schemas.microsoft.com/office/drawing/2014/main" id="{FBFAA57A-2323-4286-BAA4-B692B137F45E}"/>
              </a:ext>
            </a:extLst>
          </p:cNvPr>
          <p:cNvSpPr txBox="1"/>
          <p:nvPr/>
        </p:nvSpPr>
        <p:spPr>
          <a:xfrm>
            <a:off x="7025396" y="5608985"/>
            <a:ext cx="1385730"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Pixabay.</a:t>
            </a:r>
          </a:p>
        </p:txBody>
      </p:sp>
      <p:sp>
        <p:nvSpPr>
          <p:cNvPr id="34" name="TextBox 8">
            <a:extLst>
              <a:ext uri="{FF2B5EF4-FFF2-40B4-BE49-F238E27FC236}">
                <a16:creationId xmlns:a16="http://schemas.microsoft.com/office/drawing/2014/main" id="{FD9678FD-368E-48E9-9C86-FA387D347DD2}"/>
              </a:ext>
            </a:extLst>
          </p:cNvPr>
          <p:cNvSpPr txBox="1"/>
          <p:nvPr/>
        </p:nvSpPr>
        <p:spPr>
          <a:xfrm>
            <a:off x="10732791" y="2804065"/>
            <a:ext cx="1385730"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Pixabay.</a:t>
            </a:r>
          </a:p>
        </p:txBody>
      </p:sp>
      <p:pic>
        <p:nvPicPr>
          <p:cNvPr id="12" name="Picture 11">
            <a:extLst>
              <a:ext uri="{FF2B5EF4-FFF2-40B4-BE49-F238E27FC236}">
                <a16:creationId xmlns:a16="http://schemas.microsoft.com/office/drawing/2014/main" id="{AB395811-4F66-4C6B-B794-F50CF25C0D3C}"/>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241" t="1" r="603" b="-11529"/>
          <a:stretch/>
        </p:blipFill>
        <p:spPr>
          <a:xfrm>
            <a:off x="0" y="4018"/>
            <a:ext cx="12192000" cy="361062"/>
          </a:xfrm>
          <a:prstGeom prst="rect">
            <a:avLst/>
          </a:prstGeom>
        </p:spPr>
      </p:pic>
      <p:sp>
        <p:nvSpPr>
          <p:cNvPr id="36" name="Rectangle 35">
            <a:extLst>
              <a:ext uri="{FF2B5EF4-FFF2-40B4-BE49-F238E27FC236}">
                <a16:creationId xmlns:a16="http://schemas.microsoft.com/office/drawing/2014/main" id="{57486510-C531-4881-A5CF-AF2943303E14}"/>
              </a:ext>
            </a:extLst>
          </p:cNvPr>
          <p:cNvSpPr/>
          <p:nvPr/>
        </p:nvSpPr>
        <p:spPr>
          <a:xfrm rot="5400000" flipV="1">
            <a:off x="-2784437" y="2765428"/>
            <a:ext cx="6241145" cy="710292"/>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APPLICATION AREAS</a:t>
            </a:r>
          </a:p>
        </p:txBody>
      </p:sp>
      <p:pic>
        <p:nvPicPr>
          <p:cNvPr id="35" name="Picture 34" descr="Image is of a suburban arterial road with traffic signals and snow capped mountain in the background.&#10;&#10;https://unsplash.com/photos/ERLuefMRbhM">
            <a:hlinkClick r:id="rId9"/>
            <a:extLst>
              <a:ext uri="{FF2B5EF4-FFF2-40B4-BE49-F238E27FC236}">
                <a16:creationId xmlns:a16="http://schemas.microsoft.com/office/drawing/2014/main" id="{412A57AB-512B-4FB1-81DD-B96BFAF1A929}"/>
              </a:ext>
            </a:extLst>
          </p:cNvPr>
          <p:cNvPicPr>
            <a:picLocks/>
          </p:cNvPicPr>
          <p:nvPr/>
        </p:nvPicPr>
        <p:blipFill rotWithShape="1">
          <a:blip r:embed="rId10" cstate="print">
            <a:extLst>
              <a:ext uri="{28A0092B-C50C-407E-A947-70E740481C1C}">
                <a14:useLocalDpi xmlns:a14="http://schemas.microsoft.com/office/drawing/2010/main" val="0"/>
              </a:ext>
            </a:extLst>
          </a:blip>
          <a:srcRect t="-13665"/>
          <a:stretch/>
        </p:blipFill>
        <p:spPr>
          <a:xfrm>
            <a:off x="8600440" y="3231545"/>
            <a:ext cx="3108960" cy="2377440"/>
          </a:xfrm>
          <a:prstGeom prst="rect">
            <a:avLst/>
          </a:prstGeom>
        </p:spPr>
      </p:pic>
      <p:sp>
        <p:nvSpPr>
          <p:cNvPr id="39" name="TextBox 8">
            <a:extLst>
              <a:ext uri="{FF2B5EF4-FFF2-40B4-BE49-F238E27FC236}">
                <a16:creationId xmlns:a16="http://schemas.microsoft.com/office/drawing/2014/main" id="{9B41DCF4-933F-4400-8323-3823419B62E8}"/>
              </a:ext>
            </a:extLst>
          </p:cNvPr>
          <p:cNvSpPr txBox="1"/>
          <p:nvPr/>
        </p:nvSpPr>
        <p:spPr>
          <a:xfrm>
            <a:off x="10674545" y="5610272"/>
            <a:ext cx="1385730"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342900">
              <a:defRPr/>
            </a:pPr>
            <a:r>
              <a:rPr lang="en-US" sz="1100" dirty="0">
                <a:solidFill>
                  <a:schemeClr val="bg1"/>
                </a:solidFill>
                <a:latin typeface="Calibri" panose="020F0502020204030204" pitchFamily="34" charset="0"/>
                <a:cs typeface="Calibri" panose="020F0502020204030204" pitchFamily="34" charset="0"/>
              </a:rPr>
              <a:t>Source: Unsplash.</a:t>
            </a:r>
          </a:p>
        </p:txBody>
      </p:sp>
      <p:sp>
        <p:nvSpPr>
          <p:cNvPr id="44" name="TextBox 8">
            <a:extLst>
              <a:ext uri="{FF2B5EF4-FFF2-40B4-BE49-F238E27FC236}">
                <a16:creationId xmlns:a16="http://schemas.microsoft.com/office/drawing/2014/main" id="{15109D01-A9B4-429F-BFB1-630A8F1CE59E}"/>
              </a:ext>
            </a:extLst>
          </p:cNvPr>
          <p:cNvSpPr txBox="1"/>
          <p:nvPr/>
        </p:nvSpPr>
        <p:spPr>
          <a:xfrm>
            <a:off x="3339629" y="5608985"/>
            <a:ext cx="1273588"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Pixabay.</a:t>
            </a:r>
          </a:p>
        </p:txBody>
      </p:sp>
      <p:pic>
        <p:nvPicPr>
          <p:cNvPr id="53" name="Picture 52" descr="Image is of a roundabout with two vehicles travelling on it.&#10;&#10;https://pixabay.com/photos/roundabout-traffic-roundabout-5797119/">
            <a:extLst>
              <a:ext uri="{FF2B5EF4-FFF2-40B4-BE49-F238E27FC236}">
                <a16:creationId xmlns:a16="http://schemas.microsoft.com/office/drawing/2014/main" id="{E6BC8C72-4E27-40D0-BB29-801137E86581}"/>
              </a:ext>
            </a:extLst>
          </p:cNvPr>
          <p:cNvPicPr>
            <a:picLocks/>
          </p:cNvPicPr>
          <p:nvPr/>
        </p:nvPicPr>
        <p:blipFill rotWithShape="1">
          <a:blip r:embed="rId11" cstate="print">
            <a:extLst>
              <a:ext uri="{28A0092B-C50C-407E-A947-70E740481C1C}">
                <a14:useLocalDpi xmlns:a14="http://schemas.microsoft.com/office/drawing/2010/main" val="0"/>
              </a:ext>
            </a:extLst>
          </a:blip>
          <a:srcRect r="-1"/>
          <a:stretch/>
        </p:blipFill>
        <p:spPr>
          <a:xfrm>
            <a:off x="4934512" y="411042"/>
            <a:ext cx="3108960" cy="2377440"/>
          </a:xfrm>
          <a:prstGeom prst="rect">
            <a:avLst/>
          </a:prstGeom>
        </p:spPr>
      </p:pic>
      <p:sp>
        <p:nvSpPr>
          <p:cNvPr id="54" name="TextBox 8">
            <a:extLst>
              <a:ext uri="{FF2B5EF4-FFF2-40B4-BE49-F238E27FC236}">
                <a16:creationId xmlns:a16="http://schemas.microsoft.com/office/drawing/2014/main" id="{2078EC05-3ED3-4EC1-9417-42619BD65B16}"/>
              </a:ext>
            </a:extLst>
          </p:cNvPr>
          <p:cNvSpPr txBox="1"/>
          <p:nvPr/>
        </p:nvSpPr>
        <p:spPr>
          <a:xfrm>
            <a:off x="7025396" y="2790848"/>
            <a:ext cx="1189357"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Pixabay.</a:t>
            </a:r>
          </a:p>
        </p:txBody>
      </p:sp>
      <p:sp>
        <p:nvSpPr>
          <p:cNvPr id="45" name="Rectangle 44">
            <a:extLst>
              <a:ext uri="{FF2B5EF4-FFF2-40B4-BE49-F238E27FC236}">
                <a16:creationId xmlns:a16="http://schemas.microsoft.com/office/drawing/2014/main" id="{652326C3-6428-4A29-85C8-E01C97FEA2EA}"/>
              </a:ext>
            </a:extLst>
          </p:cNvPr>
          <p:cNvSpPr/>
          <p:nvPr/>
        </p:nvSpPr>
        <p:spPr>
          <a:xfrm>
            <a:off x="1241013" y="395459"/>
            <a:ext cx="3108960"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w="0"/>
                <a:solidFill>
                  <a:prstClr val="white"/>
                </a:solidFill>
                <a:effectLst/>
                <a:uLnTx/>
                <a:uFillTx/>
                <a:latin typeface="Calibri" panose="020F0502020204030204"/>
                <a:ea typeface="+mn-ea"/>
                <a:cs typeface="+mn-cs"/>
              </a:rPr>
              <a:t>Traffic Incident Management</a:t>
            </a:r>
          </a:p>
        </p:txBody>
      </p:sp>
      <p:sp>
        <p:nvSpPr>
          <p:cNvPr id="46" name="Rectangle 45">
            <a:extLst>
              <a:ext uri="{FF2B5EF4-FFF2-40B4-BE49-F238E27FC236}">
                <a16:creationId xmlns:a16="http://schemas.microsoft.com/office/drawing/2014/main" id="{B8276223-8B02-47EB-9800-8BFCE3AF29FB}"/>
              </a:ext>
            </a:extLst>
          </p:cNvPr>
          <p:cNvSpPr/>
          <p:nvPr/>
        </p:nvSpPr>
        <p:spPr>
          <a:xfrm>
            <a:off x="4934512" y="395459"/>
            <a:ext cx="3108960"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Traffic Studies</a:t>
            </a:r>
          </a:p>
        </p:txBody>
      </p:sp>
      <p:sp>
        <p:nvSpPr>
          <p:cNvPr id="47" name="Rectangle 46">
            <a:extLst>
              <a:ext uri="{FF2B5EF4-FFF2-40B4-BE49-F238E27FC236}">
                <a16:creationId xmlns:a16="http://schemas.microsoft.com/office/drawing/2014/main" id="{536084F2-C7BB-4E19-BBE3-B0FC4B331D26}"/>
              </a:ext>
            </a:extLst>
          </p:cNvPr>
          <p:cNvSpPr/>
          <p:nvPr/>
        </p:nvSpPr>
        <p:spPr>
          <a:xfrm>
            <a:off x="8600440" y="395459"/>
            <a:ext cx="3108960"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Road Weather Management</a:t>
            </a:r>
          </a:p>
        </p:txBody>
      </p:sp>
      <p:sp>
        <p:nvSpPr>
          <p:cNvPr id="49" name="Rectangle 48">
            <a:extLst>
              <a:ext uri="{FF2B5EF4-FFF2-40B4-BE49-F238E27FC236}">
                <a16:creationId xmlns:a16="http://schemas.microsoft.com/office/drawing/2014/main" id="{E21E118E-DA22-4191-92B4-E27E4C99BA86}"/>
              </a:ext>
            </a:extLst>
          </p:cNvPr>
          <p:cNvSpPr/>
          <p:nvPr/>
        </p:nvSpPr>
        <p:spPr>
          <a:xfrm>
            <a:off x="4922391" y="3231545"/>
            <a:ext cx="3108960"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Performance Management</a:t>
            </a:r>
          </a:p>
        </p:txBody>
      </p:sp>
      <p:sp>
        <p:nvSpPr>
          <p:cNvPr id="55" name="Rectangle 54">
            <a:extLst>
              <a:ext uri="{FF2B5EF4-FFF2-40B4-BE49-F238E27FC236}">
                <a16:creationId xmlns:a16="http://schemas.microsoft.com/office/drawing/2014/main" id="{E9C749B6-CAFB-46FC-B846-A7BF719B821B}"/>
              </a:ext>
            </a:extLst>
          </p:cNvPr>
          <p:cNvSpPr/>
          <p:nvPr/>
        </p:nvSpPr>
        <p:spPr>
          <a:xfrm>
            <a:off x="8600440" y="3231545"/>
            <a:ext cx="3108960"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Arterial Management</a:t>
            </a:r>
          </a:p>
        </p:txBody>
      </p:sp>
      <p:sp>
        <p:nvSpPr>
          <p:cNvPr id="48" name="Rectangle 47">
            <a:extLst>
              <a:ext uri="{FF2B5EF4-FFF2-40B4-BE49-F238E27FC236}">
                <a16:creationId xmlns:a16="http://schemas.microsoft.com/office/drawing/2014/main" id="{E853A562-B6E1-41A8-90BA-AEFAFB111666}"/>
              </a:ext>
            </a:extLst>
          </p:cNvPr>
          <p:cNvSpPr/>
          <p:nvPr/>
        </p:nvSpPr>
        <p:spPr>
          <a:xfrm>
            <a:off x="1214948" y="3231545"/>
            <a:ext cx="3125298"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w="0"/>
                <a:solidFill>
                  <a:prstClr val="white"/>
                </a:solidFill>
                <a:effectLst/>
                <a:uLnTx/>
                <a:uFillTx/>
                <a:latin typeface="Calibri" panose="020F0502020204030204"/>
                <a:ea typeface="+mn-ea"/>
                <a:cs typeface="+mn-cs"/>
              </a:rPr>
              <a:t>Traveler Information</a:t>
            </a:r>
          </a:p>
        </p:txBody>
      </p:sp>
    </p:spTree>
    <p:extLst>
      <p:ext uri="{BB962C8B-B14F-4D97-AF65-F5344CB8AC3E}">
        <p14:creationId xmlns:p14="http://schemas.microsoft.com/office/powerpoint/2010/main" val="2620780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Image is of a speed limit sign stating 25 miles per hour.&#10;&#10;https://pixabay.com/photos/limit-speed-car-lead-usa-signal-2299513/">
            <a:extLst>
              <a:ext uri="{FF2B5EF4-FFF2-40B4-BE49-F238E27FC236}">
                <a16:creationId xmlns:a16="http://schemas.microsoft.com/office/drawing/2014/main" id="{B269B347-D4CF-4F41-BEAE-636386E16101}"/>
              </a:ext>
            </a:extLst>
          </p:cNvPr>
          <p:cNvPicPr preferRelativeResize="0">
            <a:picLocks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8600440" y="3231545"/>
            <a:ext cx="3108960" cy="23774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32" name="TextBox 8">
            <a:extLst>
              <a:ext uri="{FF2B5EF4-FFF2-40B4-BE49-F238E27FC236}">
                <a16:creationId xmlns:a16="http://schemas.microsoft.com/office/drawing/2014/main" id="{FBFAA57A-2323-4286-BAA4-B692B137F45E}"/>
              </a:ext>
            </a:extLst>
          </p:cNvPr>
          <p:cNvSpPr txBox="1"/>
          <p:nvPr/>
        </p:nvSpPr>
        <p:spPr>
          <a:xfrm>
            <a:off x="6666333" y="5163779"/>
            <a:ext cx="1385730"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Pixabay</a:t>
            </a:r>
          </a:p>
        </p:txBody>
      </p:sp>
      <p:pic>
        <p:nvPicPr>
          <p:cNvPr id="12" name="Picture 11">
            <a:extLst>
              <a:ext uri="{FF2B5EF4-FFF2-40B4-BE49-F238E27FC236}">
                <a16:creationId xmlns:a16="http://schemas.microsoft.com/office/drawing/2014/main" id="{AB395811-4F66-4C6B-B794-F50CF25C0D3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1" t="1" r="603" b="-11529"/>
          <a:stretch/>
        </p:blipFill>
        <p:spPr>
          <a:xfrm>
            <a:off x="0" y="4018"/>
            <a:ext cx="12192000" cy="361062"/>
          </a:xfrm>
          <a:prstGeom prst="rect">
            <a:avLst/>
          </a:prstGeom>
        </p:spPr>
      </p:pic>
      <p:pic>
        <p:nvPicPr>
          <p:cNvPr id="1030" name="Picture 6" descr="Image of a hurricane evacuation sign on a roadway shoulder.">
            <a:extLst>
              <a:ext uri="{FF2B5EF4-FFF2-40B4-BE49-F238E27FC236}">
                <a16:creationId xmlns:a16="http://schemas.microsoft.com/office/drawing/2014/main" id="{E1C41EE4-EC9F-4A97-9040-7E056EF9DCF8}"/>
              </a:ext>
            </a:extLst>
          </p:cNvPr>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r="-6"/>
          <a:stretch/>
        </p:blipFill>
        <p:spPr bwMode="auto">
          <a:xfrm>
            <a:off x="4932088" y="3568730"/>
            <a:ext cx="3099456" cy="200721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8">
            <a:extLst>
              <a:ext uri="{FF2B5EF4-FFF2-40B4-BE49-F238E27FC236}">
                <a16:creationId xmlns:a16="http://schemas.microsoft.com/office/drawing/2014/main" id="{BC0098DD-FFB6-462F-B0D7-0D1B43C36723}"/>
              </a:ext>
            </a:extLst>
          </p:cNvPr>
          <p:cNvSpPr txBox="1"/>
          <p:nvPr/>
        </p:nvSpPr>
        <p:spPr>
          <a:xfrm>
            <a:off x="6780988" y="5573546"/>
            <a:ext cx="1334531" cy="261610"/>
          </a:xfrm>
          <a:prstGeom prst="rect">
            <a:avLst/>
          </a:prstGeom>
          <a:noFill/>
        </p:spPr>
        <p:txBody>
          <a:bodyPr wrap="square" lIns="91440" tIns="45720" rIns="91440" bIns="45720" rtlCol="0" anchor="t">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Source: FHWA.</a:t>
            </a:r>
          </a:p>
        </p:txBody>
      </p:sp>
      <p:pic>
        <p:nvPicPr>
          <p:cNvPr id="1034" name="Picture 10" descr="Image is vehicle driving on a deteriorated road with a pothole.&#10;&#10;https://pixabay.com/photos/pothole-road-kazakhstan-hole-1703340/">
            <a:extLst>
              <a:ext uri="{FF2B5EF4-FFF2-40B4-BE49-F238E27FC236}">
                <a16:creationId xmlns:a16="http://schemas.microsoft.com/office/drawing/2014/main" id="{7E1D29F7-4A8D-4768-B847-8955C7DFF8CE}"/>
              </a:ext>
            </a:extLst>
          </p:cNvPr>
          <p:cNvPicPr preferRelativeResize="0">
            <a:picLocks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8600440" y="411182"/>
            <a:ext cx="3108960" cy="23774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8">
            <a:extLst>
              <a:ext uri="{FF2B5EF4-FFF2-40B4-BE49-F238E27FC236}">
                <a16:creationId xmlns:a16="http://schemas.microsoft.com/office/drawing/2014/main" id="{5ED3608A-3B88-4B70-B773-4B9DE2D358EE}"/>
              </a:ext>
            </a:extLst>
          </p:cNvPr>
          <p:cNvSpPr txBox="1"/>
          <p:nvPr/>
        </p:nvSpPr>
        <p:spPr>
          <a:xfrm>
            <a:off x="10678584" y="5608985"/>
            <a:ext cx="1346631"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Pixabay.</a:t>
            </a:r>
          </a:p>
        </p:txBody>
      </p:sp>
      <p:pic>
        <p:nvPicPr>
          <p:cNvPr id="41" name="Picture 40" descr="Image is of a freeway overhead dynamic message sign showing the time the next train arrives. &#10;&#10;">
            <a:extLst>
              <a:ext uri="{FF2B5EF4-FFF2-40B4-BE49-F238E27FC236}">
                <a16:creationId xmlns:a16="http://schemas.microsoft.com/office/drawing/2014/main" id="{485909D6-F1DB-4768-9AFF-4C1058BD252A}"/>
              </a:ext>
            </a:extLst>
          </p:cNvPr>
          <p:cNvPicPr preferRelativeResize="0">
            <a:picLocks/>
          </p:cNvPicPr>
          <p:nvPr/>
        </p:nvPicPr>
        <p:blipFill rotWithShape="1">
          <a:blip r:embed="rId7" cstate="print">
            <a:extLst>
              <a:ext uri="{28A0092B-C50C-407E-A947-70E740481C1C}">
                <a14:useLocalDpi xmlns:a14="http://schemas.microsoft.com/office/drawing/2010/main" val="0"/>
              </a:ext>
            </a:extLst>
          </a:blip>
          <a:srcRect l="-333" t="-7069"/>
          <a:stretch/>
        </p:blipFill>
        <p:spPr>
          <a:xfrm>
            <a:off x="1241013" y="411182"/>
            <a:ext cx="3108960" cy="2377440"/>
          </a:xfrm>
          <a:prstGeom prst="rect">
            <a:avLst/>
          </a:prstGeom>
        </p:spPr>
      </p:pic>
      <p:sp>
        <p:nvSpPr>
          <p:cNvPr id="39" name="TextBox 8">
            <a:extLst>
              <a:ext uri="{FF2B5EF4-FFF2-40B4-BE49-F238E27FC236}">
                <a16:creationId xmlns:a16="http://schemas.microsoft.com/office/drawing/2014/main" id="{8DE57726-7F86-42A0-8656-98F007F71769}"/>
              </a:ext>
            </a:extLst>
          </p:cNvPr>
          <p:cNvSpPr txBox="1"/>
          <p:nvPr/>
        </p:nvSpPr>
        <p:spPr>
          <a:xfrm>
            <a:off x="3344133" y="2856194"/>
            <a:ext cx="1005840" cy="169277"/>
          </a:xfrm>
          <a:prstGeom prst="rect">
            <a:avLst/>
          </a:prstGeom>
          <a:noFill/>
        </p:spPr>
        <p:txBody>
          <a:bodyPr wrap="square" lIns="0" tIns="0" rIns="0" bIns="0"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Source: FHWA.</a:t>
            </a:r>
          </a:p>
        </p:txBody>
      </p:sp>
      <p:pic>
        <p:nvPicPr>
          <p:cNvPr id="63" name="Picture 62" descr="Image is of a set of work zone signs showing road closed, no left turn, and wrong way.&#10;&#10;https://unsplash.com/photos/dQLgop4tnsc">
            <a:extLst>
              <a:ext uri="{FF2B5EF4-FFF2-40B4-BE49-F238E27FC236}">
                <a16:creationId xmlns:a16="http://schemas.microsoft.com/office/drawing/2014/main" id="{CB7A00D9-43DE-4F9C-9600-3D2DFC2275E6}"/>
              </a:ext>
            </a:extLst>
          </p:cNvPr>
          <p:cNvPicPr preferRelativeResize="0">
            <a:picLocks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4934512" y="411182"/>
            <a:ext cx="3108960" cy="237744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8">
            <a:extLst>
              <a:ext uri="{FF2B5EF4-FFF2-40B4-BE49-F238E27FC236}">
                <a16:creationId xmlns:a16="http://schemas.microsoft.com/office/drawing/2014/main" id="{FC34DE24-B56F-4D1F-ADBB-622874EEBE92}"/>
              </a:ext>
            </a:extLst>
          </p:cNvPr>
          <p:cNvSpPr txBox="1"/>
          <p:nvPr/>
        </p:nvSpPr>
        <p:spPr>
          <a:xfrm>
            <a:off x="7027061" y="2817755"/>
            <a:ext cx="1205649" cy="169277"/>
          </a:xfrm>
          <a:prstGeom prst="rect">
            <a:avLst/>
          </a:prstGeom>
          <a:noFill/>
        </p:spPr>
        <p:txBody>
          <a:bodyPr wrap="square" lIns="0" tIns="0" rIns="0" bIns="0"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Unsplash.</a:t>
            </a:r>
          </a:p>
        </p:txBody>
      </p:sp>
      <p:sp>
        <p:nvSpPr>
          <p:cNvPr id="33" name="TextBox 8">
            <a:extLst>
              <a:ext uri="{FF2B5EF4-FFF2-40B4-BE49-F238E27FC236}">
                <a16:creationId xmlns:a16="http://schemas.microsoft.com/office/drawing/2014/main" id="{B75010A1-0758-411C-84BB-C2FCB8F3C617}"/>
              </a:ext>
            </a:extLst>
          </p:cNvPr>
          <p:cNvSpPr txBox="1"/>
          <p:nvPr/>
        </p:nvSpPr>
        <p:spPr>
          <a:xfrm>
            <a:off x="10787787" y="2852025"/>
            <a:ext cx="1384679" cy="169277"/>
          </a:xfrm>
          <a:prstGeom prst="rect">
            <a:avLst/>
          </a:prstGeom>
          <a:noFill/>
        </p:spPr>
        <p:txBody>
          <a:bodyPr wrap="square" lIns="0" tIns="0" rIns="0" bIns="0"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Pixabay.</a:t>
            </a:r>
          </a:p>
        </p:txBody>
      </p:sp>
      <p:sp>
        <p:nvSpPr>
          <p:cNvPr id="49" name="Rectangle 48">
            <a:extLst>
              <a:ext uri="{FF2B5EF4-FFF2-40B4-BE49-F238E27FC236}">
                <a16:creationId xmlns:a16="http://schemas.microsoft.com/office/drawing/2014/main" id="{A1FBBFFE-49BB-471D-9433-DCBB550952DE}"/>
              </a:ext>
            </a:extLst>
          </p:cNvPr>
          <p:cNvSpPr/>
          <p:nvPr/>
        </p:nvSpPr>
        <p:spPr>
          <a:xfrm>
            <a:off x="1241013" y="395459"/>
            <a:ext cx="3108960"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Freeway Management</a:t>
            </a:r>
          </a:p>
        </p:txBody>
      </p:sp>
      <p:sp>
        <p:nvSpPr>
          <p:cNvPr id="51" name="Rectangle 50">
            <a:extLst>
              <a:ext uri="{FF2B5EF4-FFF2-40B4-BE49-F238E27FC236}">
                <a16:creationId xmlns:a16="http://schemas.microsoft.com/office/drawing/2014/main" id="{EE4929DA-7193-4B79-B332-F404F93880E6}"/>
              </a:ext>
            </a:extLst>
          </p:cNvPr>
          <p:cNvSpPr/>
          <p:nvPr/>
        </p:nvSpPr>
        <p:spPr>
          <a:xfrm>
            <a:off x="4934512" y="395459"/>
            <a:ext cx="3108960"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Work Zone Management</a:t>
            </a:r>
          </a:p>
        </p:txBody>
      </p:sp>
      <p:sp>
        <p:nvSpPr>
          <p:cNvPr id="52" name="Rectangle 51">
            <a:extLst>
              <a:ext uri="{FF2B5EF4-FFF2-40B4-BE49-F238E27FC236}">
                <a16:creationId xmlns:a16="http://schemas.microsoft.com/office/drawing/2014/main" id="{7B26ADB3-0E0A-4239-B1B2-ABBBB38F0745}"/>
              </a:ext>
            </a:extLst>
          </p:cNvPr>
          <p:cNvSpPr/>
          <p:nvPr/>
        </p:nvSpPr>
        <p:spPr>
          <a:xfrm>
            <a:off x="8600440" y="395459"/>
            <a:ext cx="3108960"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schemeClr val="bg1"/>
                </a:solidFill>
              </a:rPr>
              <a:t>Road</a:t>
            </a:r>
            <a:r>
              <a:rPr lang="en-US" sz="2000" dirty="0">
                <a:ln w="0"/>
                <a:solidFill>
                  <a:srgbClr val="FF0000"/>
                </a:solidFill>
              </a:rPr>
              <a:t> </a:t>
            </a:r>
            <a:r>
              <a:rPr lang="en-US" sz="2000" b="1" dirty="0">
                <a:ln w="0"/>
                <a:solidFill>
                  <a:schemeClr val="bg1"/>
                </a:solidFill>
              </a:rPr>
              <a:t>and</a:t>
            </a:r>
            <a:r>
              <a:rPr lang="en-US" sz="2000" b="1" dirty="0">
                <a:ln w="0"/>
                <a:solidFill>
                  <a:srgbClr val="FF0000"/>
                </a:solidFill>
              </a:rPr>
              <a:t> </a:t>
            </a:r>
            <a:r>
              <a:rPr lang="en-US" sz="2000" b="1" dirty="0">
                <a:ln w="0"/>
                <a:solidFill>
                  <a:prstClr val="white"/>
                </a:solidFill>
              </a:rPr>
              <a:t>ITS Maintenance</a:t>
            </a:r>
          </a:p>
        </p:txBody>
      </p:sp>
      <p:sp>
        <p:nvSpPr>
          <p:cNvPr id="54" name="Rectangle 53">
            <a:extLst>
              <a:ext uri="{FF2B5EF4-FFF2-40B4-BE49-F238E27FC236}">
                <a16:creationId xmlns:a16="http://schemas.microsoft.com/office/drawing/2014/main" id="{00811316-737E-402A-83D2-125E8247B1CC}"/>
              </a:ext>
            </a:extLst>
          </p:cNvPr>
          <p:cNvSpPr/>
          <p:nvPr/>
        </p:nvSpPr>
        <p:spPr>
          <a:xfrm>
            <a:off x="4922391" y="3231545"/>
            <a:ext cx="3108960"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Emergency Management</a:t>
            </a:r>
          </a:p>
        </p:txBody>
      </p:sp>
      <p:sp>
        <p:nvSpPr>
          <p:cNvPr id="55" name="Rectangle 54">
            <a:extLst>
              <a:ext uri="{FF2B5EF4-FFF2-40B4-BE49-F238E27FC236}">
                <a16:creationId xmlns:a16="http://schemas.microsoft.com/office/drawing/2014/main" id="{4CEC56E4-892D-4691-B7B7-B31E3458FA0A}"/>
              </a:ext>
            </a:extLst>
          </p:cNvPr>
          <p:cNvSpPr/>
          <p:nvPr/>
        </p:nvSpPr>
        <p:spPr>
          <a:xfrm>
            <a:off x="8600440" y="3231545"/>
            <a:ext cx="3108960"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pPr>
            <a:r>
              <a:rPr lang="en-US" sz="2000" b="1" dirty="0">
                <a:ln w="0"/>
                <a:solidFill>
                  <a:prstClr val="white"/>
                </a:solidFill>
              </a:rPr>
              <a:t>Other Applications?</a:t>
            </a:r>
          </a:p>
        </p:txBody>
      </p:sp>
      <p:pic>
        <p:nvPicPr>
          <p:cNvPr id="1026" name="Picture 2" descr="Image is of a group in meeting.&#10;&#10;https://unsplash.com/photos/faEfWCdOKIg">
            <a:extLst>
              <a:ext uri="{FF2B5EF4-FFF2-40B4-BE49-F238E27FC236}">
                <a16:creationId xmlns:a16="http://schemas.microsoft.com/office/drawing/2014/main" id="{80B88F10-4AFA-4FAD-BC06-D8127BE90D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975" y="3231545"/>
            <a:ext cx="3111049" cy="2342001"/>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AE5185A4-FFA6-41A8-803A-F7AB4C577A21}"/>
              </a:ext>
            </a:extLst>
          </p:cNvPr>
          <p:cNvSpPr/>
          <p:nvPr/>
        </p:nvSpPr>
        <p:spPr>
          <a:xfrm>
            <a:off x="1213064" y="3201536"/>
            <a:ext cx="3108960" cy="45720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Project Prioritization</a:t>
            </a:r>
          </a:p>
        </p:txBody>
      </p:sp>
      <p:sp>
        <p:nvSpPr>
          <p:cNvPr id="26" name="TextBox 8">
            <a:extLst>
              <a:ext uri="{FF2B5EF4-FFF2-40B4-BE49-F238E27FC236}">
                <a16:creationId xmlns:a16="http://schemas.microsoft.com/office/drawing/2014/main" id="{E25CF6AD-2FF1-4DF9-A569-B42BE836D908}"/>
              </a:ext>
            </a:extLst>
          </p:cNvPr>
          <p:cNvSpPr txBox="1"/>
          <p:nvPr/>
        </p:nvSpPr>
        <p:spPr>
          <a:xfrm>
            <a:off x="3243379" y="5543537"/>
            <a:ext cx="1334531"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Unsplash.</a:t>
            </a:r>
          </a:p>
        </p:txBody>
      </p:sp>
    </p:spTree>
    <p:extLst>
      <p:ext uri="{BB962C8B-B14F-4D97-AF65-F5344CB8AC3E}">
        <p14:creationId xmlns:p14="http://schemas.microsoft.com/office/powerpoint/2010/main" val="3158842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26"/>
          <p:cNvSpPr txBox="1">
            <a:spLocks noGrp="1"/>
          </p:cNvSpPr>
          <p:nvPr>
            <p:ph type="sldNum" sz="quarter" idx="12"/>
          </p:nvPr>
        </p:nvSpPr>
        <p:spPr>
          <a:prstGeom prst="rect">
            <a:avLst/>
          </a:prstGeom>
        </p:spPr>
        <p:txBody>
          <a:bodyPr vert="horz" wrap="square" lIns="0" tIns="0" rIns="0" bIns="0" rtlCol="0">
            <a:spAutoFit/>
          </a:bodyPr>
          <a:lstStyle/>
          <a:p>
            <a:pPr marL="38100" marR="0" lvl="0" indent="0" algn="r"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1200" cap="none" spc="-5"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pPr marL="38100" marR="0" lvl="0" indent="0" algn="r" defTabSz="914400" rtl="0" eaLnBrk="1" fontAlgn="auto" latinLnBrk="0" hangingPunct="1">
                <a:lnSpc>
                  <a:spcPct val="100000"/>
                </a:lnSpc>
                <a:spcBef>
                  <a:spcPts val="0"/>
                </a:spcBef>
                <a:spcAft>
                  <a:spcPts val="0"/>
                </a:spcAft>
                <a:buClrTx/>
                <a:buSzTx/>
                <a:buFontTx/>
                <a:buNone/>
                <a:tabLst/>
                <a:defRPr/>
              </a:pPr>
              <a:t>25</a:t>
            </a:fld>
            <a:endParaRPr kumimoji="0" sz="1000" b="0" i="0" u="none" strike="noStrike" kern="1200" cap="none" spc="-5"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17" name="object 26">
            <a:extLst>
              <a:ext uri="{FF2B5EF4-FFF2-40B4-BE49-F238E27FC236}">
                <a16:creationId xmlns:a16="http://schemas.microsoft.com/office/drawing/2014/main" id="{9FC93BA0-D900-42DB-8BD4-B5A92F42BF43}"/>
              </a:ext>
            </a:extLst>
          </p:cNvPr>
          <p:cNvSpPr txBox="1">
            <a:spLocks/>
          </p:cNvSpPr>
          <p:nvPr/>
        </p:nvSpPr>
        <p:spPr>
          <a:xfrm>
            <a:off x="11709400" y="6356350"/>
            <a:ext cx="409121" cy="365125"/>
          </a:xfrm>
          <a:prstGeom prst="rect">
            <a:avLst/>
          </a:prstGeom>
        </p:spPr>
        <p:txBody>
          <a:bodyPr vert="horz" wrap="square" lIns="0" tIns="0" rIns="0" bIns="0" rtlCol="0" anchor="ctr">
            <a:spAutoFit/>
          </a:bodyPr>
          <a:lstStyle>
            <a:defPPr>
              <a:defRPr lang="en-US"/>
            </a:defPPr>
            <a:lvl1pPr marL="0" algn="r" defTabSz="9144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marR="0" lvl="0" indent="0" algn="r"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sz="1000" b="0" i="0" u="none" strike="noStrike" kern="1200" cap="none" spc="-5"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3810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5"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21" name="object 21"/>
          <p:cNvSpPr txBox="1">
            <a:spLocks noGrp="1"/>
          </p:cNvSpPr>
          <p:nvPr>
            <p:ph type="title"/>
          </p:nvPr>
        </p:nvSpPr>
        <p:spPr>
          <a:xfrm>
            <a:off x="685800" y="435803"/>
            <a:ext cx="10515600" cy="68993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Arial"/>
                <a:cs typeface="Arial"/>
              </a:rPr>
              <a:t>Why Crowdsourcing for Operations?</a:t>
            </a:r>
          </a:p>
        </p:txBody>
      </p:sp>
      <p:sp>
        <p:nvSpPr>
          <p:cNvPr id="13" name="Content Placeholder 4">
            <a:extLst>
              <a:ext uri="{FF2B5EF4-FFF2-40B4-BE49-F238E27FC236}">
                <a16:creationId xmlns:a16="http://schemas.microsoft.com/office/drawing/2014/main" id="{0CF8A316-36FB-4A67-9DB3-CD8E5E94BD9E}"/>
              </a:ext>
            </a:extLst>
          </p:cNvPr>
          <p:cNvSpPr txBox="1">
            <a:spLocks/>
          </p:cNvSpPr>
          <p:nvPr/>
        </p:nvSpPr>
        <p:spPr>
          <a:xfrm>
            <a:off x="679805" y="2148840"/>
            <a:ext cx="3078077" cy="1280160"/>
          </a:xfrm>
          <a:prstGeom prst="rect">
            <a:avLst/>
          </a:prstGeom>
          <a:solidFill>
            <a:schemeClr val="bg1"/>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lnSpc>
                <a:spcPct val="100000"/>
              </a:lnSpc>
              <a:spcBef>
                <a:spcPts val="0"/>
              </a:spcBef>
              <a:buFont typeface="Wingdings" panose="05000000000000000000" pitchFamily="2" charset="2"/>
              <a:buChar char="ü"/>
            </a:pPr>
            <a:r>
              <a:rPr lang="en-US" b="1" dirty="0">
                <a:solidFill>
                  <a:srgbClr val="12559C"/>
                </a:solidFill>
                <a:latin typeface="Century Gothic" panose="020B0502020202020204" pitchFamily="34" charset="0"/>
                <a:ea typeface="Tahoma" panose="020B0604030504040204" pitchFamily="34" charset="0"/>
                <a:cs typeface="Tahoma" panose="020B0604030504040204" pitchFamily="34" charset="0"/>
              </a:rPr>
              <a:t>Improve Operations</a:t>
            </a:r>
          </a:p>
        </p:txBody>
      </p:sp>
      <p:sp>
        <p:nvSpPr>
          <p:cNvPr id="20" name="Content Placeholder 4">
            <a:extLst>
              <a:ext uri="{FF2B5EF4-FFF2-40B4-BE49-F238E27FC236}">
                <a16:creationId xmlns:a16="http://schemas.microsoft.com/office/drawing/2014/main" id="{413B9090-6A5D-4BDC-89F6-909DDBF58FE8}"/>
              </a:ext>
            </a:extLst>
          </p:cNvPr>
          <p:cNvSpPr txBox="1">
            <a:spLocks/>
          </p:cNvSpPr>
          <p:nvPr/>
        </p:nvSpPr>
        <p:spPr>
          <a:xfrm>
            <a:off x="8663839" y="2148840"/>
            <a:ext cx="3078077" cy="1280160"/>
          </a:xfrm>
          <a:prstGeom prst="rect">
            <a:avLst/>
          </a:prstGeom>
          <a:solidFill>
            <a:schemeClr val="bg1"/>
          </a:solidFill>
        </p:spPr>
        <p:txBody>
          <a:bodyPr vert="horz" wrap="square" lIns="91440" tIns="45720" rIns="91440" bIns="45720" rtlCol="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2625" indent="-342900">
              <a:spcBef>
                <a:spcPts val="0"/>
              </a:spcBef>
              <a:buFont typeface="Wingdings" panose="05000000000000000000" pitchFamily="2" charset="2"/>
              <a:buChar char="ü"/>
            </a:pPr>
            <a:r>
              <a:rPr lang="en-US" sz="2800" b="1" dirty="0">
                <a:solidFill>
                  <a:srgbClr val="12559C"/>
                </a:solidFill>
                <a:latin typeface="Century Gothic" panose="020B0502020202020204" pitchFamily="34" charset="0"/>
                <a:ea typeface="Tahoma" panose="020B0604030504040204" pitchFamily="34" charset="0"/>
                <a:cs typeface="Tahoma" panose="020B0604030504040204" pitchFamily="34" charset="0"/>
              </a:rPr>
              <a:t>Save</a:t>
            </a:r>
            <a:r>
              <a:rPr lang="en-US" sz="2800" b="1" dirty="0">
                <a:solidFill>
                  <a:srgbClr val="00B050"/>
                </a:solidFill>
                <a:latin typeface="Century Gothic" panose="020B0502020202020204" pitchFamily="34" charset="0"/>
                <a:ea typeface="Tahoma" panose="020B0604030504040204" pitchFamily="34" charset="0"/>
                <a:cs typeface="Tahoma" panose="020B0604030504040204" pitchFamily="34" charset="0"/>
              </a:rPr>
              <a:t> </a:t>
            </a:r>
            <a:r>
              <a:rPr lang="en-US" sz="2800" b="1" dirty="0">
                <a:solidFill>
                  <a:srgbClr val="12559C"/>
                </a:solidFill>
                <a:latin typeface="Century Gothic" panose="020B0502020202020204" pitchFamily="34" charset="0"/>
                <a:ea typeface="Tahoma" panose="020B0604030504040204" pitchFamily="34" charset="0"/>
                <a:cs typeface="Tahoma" panose="020B0604030504040204" pitchFamily="34" charset="0"/>
              </a:rPr>
              <a:t>Cost</a:t>
            </a:r>
          </a:p>
        </p:txBody>
      </p:sp>
      <p:sp>
        <p:nvSpPr>
          <p:cNvPr id="22" name="Content Placeholder 4">
            <a:extLst>
              <a:ext uri="{FF2B5EF4-FFF2-40B4-BE49-F238E27FC236}">
                <a16:creationId xmlns:a16="http://schemas.microsoft.com/office/drawing/2014/main" id="{4FD3D4DD-EEEA-45D2-A09D-DFB8F79791AD}"/>
              </a:ext>
            </a:extLst>
          </p:cNvPr>
          <p:cNvSpPr txBox="1">
            <a:spLocks/>
          </p:cNvSpPr>
          <p:nvPr/>
        </p:nvSpPr>
        <p:spPr>
          <a:xfrm>
            <a:off x="4660689" y="2148840"/>
            <a:ext cx="3078077" cy="1280160"/>
          </a:xfrm>
          <a:prstGeom prst="rect">
            <a:avLst/>
          </a:prstGeom>
          <a:solidFill>
            <a:schemeClr val="bg1"/>
          </a:solidFill>
        </p:spPr>
        <p:txBody>
          <a:bodyPr vert="horz" wrap="square" lIns="91440" tIns="45720" rIns="91440" bIns="45720" rtlCol="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lnSpc>
                <a:spcPct val="100000"/>
              </a:lnSpc>
              <a:spcBef>
                <a:spcPts val="0"/>
              </a:spcBef>
              <a:buFont typeface="Wingdings" panose="05000000000000000000" pitchFamily="2" charset="2"/>
              <a:buChar char="ü"/>
            </a:pPr>
            <a:r>
              <a:rPr lang="en-US" sz="2800" b="1" dirty="0">
                <a:solidFill>
                  <a:srgbClr val="12559C"/>
                </a:solidFill>
                <a:latin typeface="Century Gothic" panose="020B0502020202020204" pitchFamily="34" charset="0"/>
                <a:ea typeface="Tahoma" panose="020B0604030504040204" pitchFamily="34" charset="0"/>
                <a:cs typeface="Tahoma" panose="020B0604030504040204" pitchFamily="34" charset="0"/>
              </a:rPr>
              <a:t>Increase Safety and Reliability</a:t>
            </a:r>
          </a:p>
        </p:txBody>
      </p:sp>
      <p:sp>
        <p:nvSpPr>
          <p:cNvPr id="23" name="Rectangle 22">
            <a:extLst>
              <a:ext uri="{FF2B5EF4-FFF2-40B4-BE49-F238E27FC236}">
                <a16:creationId xmlns:a16="http://schemas.microsoft.com/office/drawing/2014/main" id="{3D8832ED-3459-47A3-B67E-B9FD2E71AF46}"/>
              </a:ext>
            </a:extLst>
          </p:cNvPr>
          <p:cNvSpPr>
            <a:spLocks noChangeArrowheads="1"/>
          </p:cNvSpPr>
          <p:nvPr/>
        </p:nvSpPr>
        <p:spPr bwMode="auto">
          <a:xfrm rot="16200000">
            <a:off x="3344839" y="5277712"/>
            <a:ext cx="10406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Source: FHWA.</a:t>
            </a:r>
          </a:p>
        </p:txBody>
      </p:sp>
      <p:sp>
        <p:nvSpPr>
          <p:cNvPr id="24" name="Rectangle 23">
            <a:extLst>
              <a:ext uri="{FF2B5EF4-FFF2-40B4-BE49-F238E27FC236}">
                <a16:creationId xmlns:a16="http://schemas.microsoft.com/office/drawing/2014/main" id="{3308A4DA-0BBC-42D6-9732-03A940103229}"/>
              </a:ext>
            </a:extLst>
          </p:cNvPr>
          <p:cNvSpPr>
            <a:spLocks noChangeArrowheads="1"/>
          </p:cNvSpPr>
          <p:nvPr/>
        </p:nvSpPr>
        <p:spPr bwMode="auto">
          <a:xfrm rot="16200000">
            <a:off x="7296296" y="5265974"/>
            <a:ext cx="10406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Source: FHWA.</a:t>
            </a:r>
          </a:p>
        </p:txBody>
      </p:sp>
      <p:sp>
        <p:nvSpPr>
          <p:cNvPr id="25" name="Rectangle 24">
            <a:extLst>
              <a:ext uri="{FF2B5EF4-FFF2-40B4-BE49-F238E27FC236}">
                <a16:creationId xmlns:a16="http://schemas.microsoft.com/office/drawing/2014/main" id="{41B86950-F253-4A1A-BE33-22130CC1E452}"/>
              </a:ext>
            </a:extLst>
          </p:cNvPr>
          <p:cNvSpPr>
            <a:spLocks noChangeArrowheads="1"/>
          </p:cNvSpPr>
          <p:nvPr/>
        </p:nvSpPr>
        <p:spPr bwMode="auto">
          <a:xfrm rot="16200000">
            <a:off x="11271159" y="5228303"/>
            <a:ext cx="111921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100" dirty="0">
                <a:solidFill>
                  <a:schemeClr val="bg1"/>
                </a:solidFill>
                <a:latin typeface="Calibri" panose="020F0502020204030204" pitchFamily="34" charset="0"/>
                <a:cs typeface="Calibri" panose="020F0502020204030204" pitchFamily="34" charset="0"/>
              </a:rPr>
              <a:t>Source: Pixabay.</a:t>
            </a:r>
          </a:p>
        </p:txBody>
      </p:sp>
      <p:pic>
        <p:nvPicPr>
          <p:cNvPr id="27" name="Picture 26" descr="Image provided to enhance the slide visual appeal, depicts two law enforcement vehicles blocking a traffic lane with a tow truck in the background.">
            <a:extLst>
              <a:ext uri="{FF2B5EF4-FFF2-40B4-BE49-F238E27FC236}">
                <a16:creationId xmlns:a16="http://schemas.microsoft.com/office/drawing/2014/main" id="{D15E6240-3C2C-4C54-8D4C-5C4F87369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688" y="3625588"/>
            <a:ext cx="3084843" cy="2219136"/>
          </a:xfrm>
          <a:prstGeom prst="rect">
            <a:avLst/>
          </a:prstGeom>
        </p:spPr>
      </p:pic>
      <p:pic>
        <p:nvPicPr>
          <p:cNvPr id="29" name="Picture 28" descr="A maintenance worker working on a traffic camera mounted on a mast arm traffic signal.&#10;">
            <a:extLst>
              <a:ext uri="{FF2B5EF4-FFF2-40B4-BE49-F238E27FC236}">
                <a16:creationId xmlns:a16="http://schemas.microsoft.com/office/drawing/2014/main" id="{B010B93A-7379-4688-8304-583C6C4B6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850" y="3595411"/>
            <a:ext cx="3084843" cy="2249619"/>
          </a:xfrm>
          <a:prstGeom prst="rect">
            <a:avLst/>
          </a:prstGeom>
        </p:spPr>
      </p:pic>
      <p:pic>
        <p:nvPicPr>
          <p:cNvPr id="30" name="Picture 29" descr="A clear highway at dusk surrounded by a snow-covered roadside and mountains.">
            <a:extLst>
              <a:ext uri="{FF2B5EF4-FFF2-40B4-BE49-F238E27FC236}">
                <a16:creationId xmlns:a16="http://schemas.microsoft.com/office/drawing/2014/main" id="{B0D19D23-ABF0-4887-86FD-C5E9A709AC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05" y="3625588"/>
            <a:ext cx="3084843" cy="2249619"/>
          </a:xfrm>
          <a:prstGeom prst="rect">
            <a:avLst/>
          </a:prstGeom>
        </p:spPr>
      </p:pic>
    </p:spTree>
    <p:extLst>
      <p:ext uri="{BB962C8B-B14F-4D97-AF65-F5344CB8AC3E}">
        <p14:creationId xmlns:p14="http://schemas.microsoft.com/office/powerpoint/2010/main" val="240691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EBF-3C88-43B2-835F-AC0059623537}"/>
              </a:ext>
            </a:extLst>
          </p:cNvPr>
          <p:cNvSpPr>
            <a:spLocks noGrp="1"/>
          </p:cNvSpPr>
          <p:nvPr>
            <p:ph type="title"/>
          </p:nvPr>
        </p:nvSpPr>
        <p:spPr/>
        <p:txBody>
          <a:bodyPr/>
          <a:lstStyle/>
          <a:p>
            <a:r>
              <a:rPr lang="en-US" dirty="0">
                <a:latin typeface="Arial"/>
                <a:cs typeface="Arial"/>
              </a:rPr>
              <a:t>Knowledge Check No. 1</a:t>
            </a:r>
            <a:r>
              <a:rPr lang="en-US" dirty="0">
                <a:solidFill>
                  <a:srgbClr val="FF0000"/>
                </a:solidFill>
                <a:latin typeface="Arial"/>
                <a:cs typeface="Arial"/>
              </a:rPr>
              <a:t> </a:t>
            </a:r>
            <a:endParaRPr lang="en-US" dirty="0">
              <a:solidFill>
                <a:srgbClr val="FF0000"/>
              </a:solidFill>
            </a:endParaRPr>
          </a:p>
        </p:txBody>
      </p:sp>
      <p:sp>
        <p:nvSpPr>
          <p:cNvPr id="3" name="Content Placeholder 2">
            <a:extLst>
              <a:ext uri="{FF2B5EF4-FFF2-40B4-BE49-F238E27FC236}">
                <a16:creationId xmlns:a16="http://schemas.microsoft.com/office/drawing/2014/main" id="{F0CD059A-E561-4F16-9856-3DD4118693D9}"/>
              </a:ext>
            </a:extLst>
          </p:cNvPr>
          <p:cNvSpPr>
            <a:spLocks noGrp="1"/>
          </p:cNvSpPr>
          <p:nvPr>
            <p:ph idx="1"/>
          </p:nvPr>
        </p:nvSpPr>
        <p:spPr>
          <a:xfrm>
            <a:off x="838200" y="1690688"/>
            <a:ext cx="6431844" cy="4486275"/>
          </a:xfrm>
        </p:spPr>
        <p:txBody>
          <a:bodyPr vert="horz" lIns="91440" tIns="45720" rIns="91440" bIns="45720" rtlCol="0" anchor="t">
            <a:normAutofit/>
          </a:bodyPr>
          <a:lstStyle/>
          <a:p>
            <a:pPr marL="0" indent="0">
              <a:lnSpc>
                <a:spcPct val="100000"/>
              </a:lnSpc>
              <a:spcBef>
                <a:spcPts val="600"/>
              </a:spcBef>
              <a:spcAft>
                <a:spcPts val="1800"/>
              </a:spcAft>
              <a:buNone/>
            </a:pPr>
            <a:r>
              <a:rPr lang="en-US" b="1" dirty="0">
                <a:latin typeface="Arial"/>
                <a:cs typeface="Arial"/>
              </a:rPr>
              <a:t>What are the benefits from crowdsourcing for transportation operations?</a:t>
            </a:r>
            <a:endParaRPr lang="en-US" dirty="0">
              <a:latin typeface="Arial"/>
              <a:cs typeface="Arial"/>
            </a:endParaRPr>
          </a:p>
          <a:p>
            <a:pPr marL="457200" indent="-457200">
              <a:lnSpc>
                <a:spcPct val="100000"/>
              </a:lnSpc>
              <a:buAutoNum type="alphaUcPeriod"/>
            </a:pPr>
            <a:r>
              <a:rPr lang="en-US" sz="2400" dirty="0">
                <a:latin typeface="Arial"/>
                <a:cs typeface="Arial"/>
              </a:rPr>
              <a:t>Increase travel reliability</a:t>
            </a:r>
          </a:p>
          <a:p>
            <a:pPr marL="457200" indent="-457200">
              <a:lnSpc>
                <a:spcPct val="100000"/>
              </a:lnSpc>
              <a:buAutoNum type="alphaUcPeriod"/>
            </a:pPr>
            <a:r>
              <a:rPr lang="en-US" sz="2400" dirty="0">
                <a:latin typeface="Arial"/>
                <a:cs typeface="Arial"/>
              </a:rPr>
              <a:t>Improve traffic safety</a:t>
            </a:r>
          </a:p>
          <a:p>
            <a:pPr marL="457200" indent="-457200">
              <a:lnSpc>
                <a:spcPct val="100000"/>
              </a:lnSpc>
              <a:buAutoNum type="alphaUcPeriod"/>
              <a:tabLst>
                <a:tab pos="914400" algn="l"/>
              </a:tabLst>
            </a:pPr>
            <a:r>
              <a:rPr lang="en-US" sz="2400" dirty="0">
                <a:latin typeface="Arial"/>
                <a:cs typeface="Arial"/>
              </a:rPr>
              <a:t>Save cost</a:t>
            </a:r>
          </a:p>
          <a:p>
            <a:pPr marL="457200" indent="-457200">
              <a:lnSpc>
                <a:spcPct val="100000"/>
              </a:lnSpc>
              <a:buAutoNum type="alphaUcPeriod"/>
            </a:pPr>
            <a:r>
              <a:rPr lang="en-US" sz="2400" dirty="0">
                <a:latin typeface="Arial"/>
                <a:cs typeface="Arial"/>
              </a:rPr>
              <a:t>All of the above</a:t>
            </a:r>
          </a:p>
          <a:p>
            <a:pPr>
              <a:lnSpc>
                <a:spcPct val="100000"/>
              </a:lnSpc>
            </a:pPr>
            <a:endParaRPr lang="en-US" dirty="0"/>
          </a:p>
          <a:p>
            <a:pPr>
              <a:lnSpc>
                <a:spcPct val="100000"/>
              </a:lnSpc>
            </a:pPr>
            <a:endParaRPr lang="en-US" dirty="0"/>
          </a:p>
        </p:txBody>
      </p:sp>
      <p:sp>
        <p:nvSpPr>
          <p:cNvPr id="4" name="Slide Number Placeholder 3">
            <a:extLst>
              <a:ext uri="{FF2B5EF4-FFF2-40B4-BE49-F238E27FC236}">
                <a16:creationId xmlns:a16="http://schemas.microsoft.com/office/drawing/2014/main" id="{9ACB9550-8FD9-441F-A104-8B8775BB6FB2}"/>
              </a:ext>
            </a:extLst>
          </p:cNvPr>
          <p:cNvSpPr>
            <a:spLocks noGrp="1"/>
          </p:cNvSpPr>
          <p:nvPr>
            <p:ph type="sldNum" sz="quarter" idx="12"/>
          </p:nvPr>
        </p:nvSpPr>
        <p:spPr/>
        <p:txBody>
          <a:bodyPr/>
          <a:lstStyle/>
          <a:p>
            <a:fld id="{C10DD06B-44D0-4B5F-9DB8-096B8174C7B9}" type="slidenum">
              <a:rPr lang="en-US" smtClean="0"/>
              <a:pPr/>
              <a:t>26</a:t>
            </a:fld>
            <a:endParaRPr lang="en-US" dirty="0"/>
          </a:p>
        </p:txBody>
      </p:sp>
      <p:pic>
        <p:nvPicPr>
          <p:cNvPr id="5" name="Picture 2" descr="Image provided to enhance the slide visual appeal shows opened book on table.&#10;&#10;https://unsplash.com/photos/H1IRUS1vEFA">
            <a:extLst>
              <a:ext uri="{FF2B5EF4-FFF2-40B4-BE49-F238E27FC236}">
                <a16:creationId xmlns:a16="http://schemas.microsoft.com/office/drawing/2014/main" id="{561B2763-C748-44F4-A6F4-B476EFA64CE7}"/>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7662636" y="510524"/>
            <a:ext cx="4163816" cy="52491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8CBFA7D-B318-4823-962E-44C4213857FA}"/>
              </a:ext>
            </a:extLst>
          </p:cNvPr>
          <p:cNvSpPr txBox="1"/>
          <p:nvPr/>
        </p:nvSpPr>
        <p:spPr>
          <a:xfrm>
            <a:off x="10737622" y="5759669"/>
            <a:ext cx="2352675"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257175">
              <a:defRPr/>
            </a:pPr>
            <a:r>
              <a:rPr lang="en-US" sz="1100" dirty="0">
                <a:solidFill>
                  <a:schemeClr val="bg1"/>
                </a:solidFill>
                <a:latin typeface="Calibri" panose="020F0502020204030204" pitchFamily="34" charset="0"/>
                <a:cs typeface="Calibri" panose="020F0502020204030204" pitchFamily="34" charset="0"/>
              </a:rPr>
              <a:t>Source: Unsplash.</a:t>
            </a:r>
          </a:p>
        </p:txBody>
      </p:sp>
      <p:sp>
        <p:nvSpPr>
          <p:cNvPr id="9" name="Oval 8">
            <a:extLst>
              <a:ext uri="{FF2B5EF4-FFF2-40B4-BE49-F238E27FC236}">
                <a16:creationId xmlns:a16="http://schemas.microsoft.com/office/drawing/2014/main" id="{1B95AD3D-F470-4001-E8E2-056979C2F31A}"/>
              </a:ext>
            </a:extLst>
          </p:cNvPr>
          <p:cNvSpPr/>
          <p:nvPr/>
        </p:nvSpPr>
        <p:spPr>
          <a:xfrm>
            <a:off x="815148" y="4762179"/>
            <a:ext cx="490888" cy="614563"/>
          </a:xfrm>
          <a:prstGeom prst="ellipse">
            <a:avLst/>
          </a:prstGeom>
          <a:noFill/>
          <a:ln w="571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34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EBF-3C88-43B2-835F-AC0059623537}"/>
              </a:ext>
            </a:extLst>
          </p:cNvPr>
          <p:cNvSpPr>
            <a:spLocks noGrp="1"/>
          </p:cNvSpPr>
          <p:nvPr>
            <p:ph type="title"/>
          </p:nvPr>
        </p:nvSpPr>
        <p:spPr/>
        <p:txBody>
          <a:bodyPr/>
          <a:lstStyle/>
          <a:p>
            <a:r>
              <a:rPr lang="en-US" dirty="0">
                <a:latin typeface="Arial"/>
                <a:cs typeface="Arial"/>
              </a:rPr>
              <a:t>Knowledge Check No. 2 </a:t>
            </a:r>
            <a:endParaRPr lang="en-US" dirty="0"/>
          </a:p>
        </p:txBody>
      </p:sp>
      <p:sp>
        <p:nvSpPr>
          <p:cNvPr id="3" name="Content Placeholder 2">
            <a:extLst>
              <a:ext uri="{FF2B5EF4-FFF2-40B4-BE49-F238E27FC236}">
                <a16:creationId xmlns:a16="http://schemas.microsoft.com/office/drawing/2014/main" id="{F0CD059A-E561-4F16-9856-3DD4118693D9}"/>
              </a:ext>
            </a:extLst>
          </p:cNvPr>
          <p:cNvSpPr>
            <a:spLocks noGrp="1"/>
          </p:cNvSpPr>
          <p:nvPr>
            <p:ph idx="1"/>
          </p:nvPr>
        </p:nvSpPr>
        <p:spPr>
          <a:xfrm>
            <a:off x="838512" y="1690688"/>
            <a:ext cx="7001923" cy="4486275"/>
          </a:xfrm>
        </p:spPr>
        <p:txBody>
          <a:bodyPr vert="horz" lIns="91440" tIns="45720" rIns="91440" bIns="45720" rtlCol="0" anchor="t">
            <a:normAutofit/>
          </a:bodyPr>
          <a:lstStyle/>
          <a:p>
            <a:pPr marL="0" indent="0">
              <a:lnSpc>
                <a:spcPct val="100000"/>
              </a:lnSpc>
              <a:spcBef>
                <a:spcPts val="600"/>
              </a:spcBef>
              <a:spcAft>
                <a:spcPts val="1800"/>
              </a:spcAft>
              <a:buNone/>
            </a:pPr>
            <a:r>
              <a:rPr lang="en-US" b="1" dirty="0">
                <a:latin typeface="Arial"/>
                <a:cs typeface="Arial"/>
              </a:rPr>
              <a:t>Which of the following are benefits </a:t>
            </a:r>
            <a:br>
              <a:rPr lang="en-US" b="1" dirty="0">
                <a:latin typeface="Arial"/>
                <a:cs typeface="Arial"/>
              </a:rPr>
            </a:br>
            <a:r>
              <a:rPr lang="en-US" b="1" dirty="0">
                <a:latin typeface="Arial"/>
                <a:cs typeface="Arial"/>
              </a:rPr>
              <a:t>of using crowdsourcing data for transportation operations?</a:t>
            </a:r>
            <a:endParaRPr lang="en-US" dirty="0">
              <a:latin typeface="Arial"/>
              <a:cs typeface="Arial"/>
            </a:endParaRPr>
          </a:p>
          <a:p>
            <a:pPr marL="457200" indent="-457200">
              <a:lnSpc>
                <a:spcPct val="100000"/>
              </a:lnSpc>
              <a:buAutoNum type="alphaUcPeriod"/>
            </a:pPr>
            <a:r>
              <a:rPr lang="en-US" sz="2400" dirty="0">
                <a:latin typeface="Arial"/>
                <a:cs typeface="Arial"/>
              </a:rPr>
              <a:t>Fewer gaps in geographic coverage</a:t>
            </a:r>
          </a:p>
          <a:p>
            <a:pPr marL="457200" indent="-457200">
              <a:lnSpc>
                <a:spcPct val="100000"/>
              </a:lnSpc>
              <a:buAutoNum type="alphaUcPeriod"/>
            </a:pPr>
            <a:r>
              <a:rPr lang="en-US" sz="2400" dirty="0">
                <a:latin typeface="Arial"/>
                <a:cs typeface="Arial"/>
              </a:rPr>
              <a:t>Better timeliness of information</a:t>
            </a:r>
          </a:p>
          <a:p>
            <a:pPr marL="457200" indent="-457200">
              <a:lnSpc>
                <a:spcPct val="100000"/>
              </a:lnSpc>
              <a:buAutoNum type="alphaUcPeriod"/>
            </a:pPr>
            <a:r>
              <a:rPr lang="en-US" sz="2400" dirty="0">
                <a:latin typeface="Arial"/>
                <a:cs typeface="Arial"/>
              </a:rPr>
              <a:t>Less cost to install and maintain equipment</a:t>
            </a:r>
            <a:endParaRPr lang="en-US" dirty="0"/>
          </a:p>
          <a:p>
            <a:pPr marL="457200" indent="-457200">
              <a:lnSpc>
                <a:spcPct val="100000"/>
              </a:lnSpc>
              <a:buAutoNum type="alphaUcPeriod"/>
              <a:tabLst>
                <a:tab pos="914400" algn="l"/>
              </a:tabLst>
            </a:pPr>
            <a:r>
              <a:rPr lang="en-US" sz="2400" dirty="0">
                <a:latin typeface="Arial"/>
                <a:cs typeface="Arial"/>
              </a:rPr>
              <a:t>Fewer jurisdictional stovepipes</a:t>
            </a:r>
          </a:p>
          <a:p>
            <a:pPr marL="457200" indent="-457200">
              <a:lnSpc>
                <a:spcPct val="100000"/>
              </a:lnSpc>
              <a:buAutoNum type="alphaUcPeriod"/>
            </a:pPr>
            <a:r>
              <a:rPr lang="en-US" sz="2400" dirty="0">
                <a:latin typeface="Arial"/>
                <a:cs typeface="Arial"/>
              </a:rPr>
              <a:t>All of the above</a:t>
            </a:r>
          </a:p>
          <a:p>
            <a:pPr>
              <a:lnSpc>
                <a:spcPct val="100000"/>
              </a:lnSpc>
            </a:pPr>
            <a:endParaRPr lang="en-US" dirty="0"/>
          </a:p>
          <a:p>
            <a:pPr>
              <a:lnSpc>
                <a:spcPct val="100000"/>
              </a:lnSpc>
            </a:pPr>
            <a:endParaRPr lang="en-US" dirty="0"/>
          </a:p>
        </p:txBody>
      </p:sp>
      <p:sp>
        <p:nvSpPr>
          <p:cNvPr id="4" name="Slide Number Placeholder 3">
            <a:extLst>
              <a:ext uri="{FF2B5EF4-FFF2-40B4-BE49-F238E27FC236}">
                <a16:creationId xmlns:a16="http://schemas.microsoft.com/office/drawing/2014/main" id="{9ACB9550-8FD9-441F-A104-8B8775BB6FB2}"/>
              </a:ext>
            </a:extLst>
          </p:cNvPr>
          <p:cNvSpPr>
            <a:spLocks noGrp="1"/>
          </p:cNvSpPr>
          <p:nvPr>
            <p:ph type="sldNum" sz="quarter" idx="12"/>
          </p:nvPr>
        </p:nvSpPr>
        <p:spPr/>
        <p:txBody>
          <a:bodyPr/>
          <a:lstStyle/>
          <a:p>
            <a:fld id="{C10DD06B-44D0-4B5F-9DB8-096B8174C7B9}" type="slidenum">
              <a:rPr lang="en-US" smtClean="0"/>
              <a:pPr/>
              <a:t>27</a:t>
            </a:fld>
            <a:endParaRPr lang="en-US" dirty="0"/>
          </a:p>
        </p:txBody>
      </p:sp>
      <p:pic>
        <p:nvPicPr>
          <p:cNvPr id="5" name="Picture 2" descr="Image provided to enhance the slide visual appeal shows opened book on table.&#10;&#10;https://unsplash.com/photos/H1IRUS1vEFA">
            <a:extLst>
              <a:ext uri="{FF2B5EF4-FFF2-40B4-BE49-F238E27FC236}">
                <a16:creationId xmlns:a16="http://schemas.microsoft.com/office/drawing/2014/main" id="{561B2763-C748-44F4-A6F4-B476EFA64CE7}"/>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7695898" y="459804"/>
            <a:ext cx="4163816" cy="52491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8CBFA7D-B318-4823-962E-44C4213857FA}"/>
              </a:ext>
            </a:extLst>
          </p:cNvPr>
          <p:cNvSpPr txBox="1"/>
          <p:nvPr/>
        </p:nvSpPr>
        <p:spPr>
          <a:xfrm>
            <a:off x="10467975" y="5708949"/>
            <a:ext cx="1391740"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defTabSz="257175">
              <a:defRPr/>
            </a:pPr>
            <a:r>
              <a:rPr lang="en-US" sz="1100" dirty="0">
                <a:solidFill>
                  <a:schemeClr val="bg1"/>
                </a:solidFill>
                <a:latin typeface="Calibri" panose="020F0502020204030204" pitchFamily="34" charset="0"/>
                <a:cs typeface="Calibri" panose="020F0502020204030204" pitchFamily="34" charset="0"/>
              </a:rPr>
              <a:t>Source: Unsplash.</a:t>
            </a:r>
            <a:endParaRPr lang="en-US" sz="1000" dirty="0">
              <a:solidFill>
                <a:schemeClr val="bg1"/>
              </a:solidFill>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B64CA7C9-ADF9-E18B-ABEA-12DCA51C0A66}"/>
              </a:ext>
            </a:extLst>
          </p:cNvPr>
          <p:cNvSpPr/>
          <p:nvPr/>
        </p:nvSpPr>
        <p:spPr>
          <a:xfrm>
            <a:off x="798897" y="5240962"/>
            <a:ext cx="471638" cy="614563"/>
          </a:xfrm>
          <a:prstGeom prst="ellipse">
            <a:avLst/>
          </a:prstGeom>
          <a:noFill/>
          <a:ln w="571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4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5874C5-4C88-C611-FD35-8ABC542CB15E}"/>
              </a:ext>
            </a:extLst>
          </p:cNvPr>
          <p:cNvSpPr>
            <a:spLocks noGrp="1"/>
          </p:cNvSpPr>
          <p:nvPr>
            <p:ph type="sldNum" sz="quarter" idx="12"/>
          </p:nvPr>
        </p:nvSpPr>
        <p:spPr/>
        <p:txBody>
          <a:bodyPr/>
          <a:lstStyle/>
          <a:p>
            <a:fld id="{C10DD06B-44D0-4B5F-9DB8-096B8174C7B9}" type="slidenum">
              <a:rPr lang="en-US" smtClean="0"/>
              <a:t>28</a:t>
            </a:fld>
            <a:endParaRPr lang="en-US" dirty="0"/>
          </a:p>
        </p:txBody>
      </p:sp>
      <p:sp>
        <p:nvSpPr>
          <p:cNvPr id="3" name="Content Placeholder 2">
            <a:extLst>
              <a:ext uri="{FF2B5EF4-FFF2-40B4-BE49-F238E27FC236}">
                <a16:creationId xmlns:a16="http://schemas.microsoft.com/office/drawing/2014/main" id="{1886F734-1683-4341-7A1C-02E4CFAC109C}"/>
              </a:ext>
            </a:extLst>
          </p:cNvPr>
          <p:cNvSpPr>
            <a:spLocks noGrp="1"/>
          </p:cNvSpPr>
          <p:nvPr>
            <p:ph sz="half" idx="16"/>
          </p:nvPr>
        </p:nvSpPr>
        <p:spPr/>
        <p:txBody>
          <a:bodyPr/>
          <a:lstStyle/>
          <a:p>
            <a:endParaRPr lang="en-US" dirty="0"/>
          </a:p>
        </p:txBody>
      </p:sp>
      <p:sp>
        <p:nvSpPr>
          <p:cNvPr id="4" name="Title 3">
            <a:extLst>
              <a:ext uri="{FF2B5EF4-FFF2-40B4-BE49-F238E27FC236}">
                <a16:creationId xmlns:a16="http://schemas.microsoft.com/office/drawing/2014/main" id="{A1A84B31-4418-7CB3-2625-FA049D19722A}"/>
              </a:ext>
            </a:extLst>
          </p:cNvPr>
          <p:cNvSpPr>
            <a:spLocks noGrp="1"/>
          </p:cNvSpPr>
          <p:nvPr>
            <p:ph type="title"/>
          </p:nvPr>
        </p:nvSpPr>
        <p:spPr/>
        <p:txBody>
          <a:bodyPr/>
          <a:lstStyle/>
          <a:p>
            <a:r>
              <a:rPr lang="en-US" dirty="0"/>
              <a:t>LESSON 3: APPLICATION AREAS</a:t>
            </a:r>
          </a:p>
        </p:txBody>
      </p:sp>
      <p:pic>
        <p:nvPicPr>
          <p:cNvPr id="2050" name="Picture 2">
            <a:extLst>
              <a:ext uri="{FF2B5EF4-FFF2-40B4-BE49-F238E27FC236}">
                <a16:creationId xmlns:a16="http://schemas.microsoft.com/office/drawing/2014/main" id="{A8D9B162-70E3-30A6-A36B-C571164B66E6}"/>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0"/>
            <a:ext cx="12192000" cy="39109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8">
            <a:extLst>
              <a:ext uri="{FF2B5EF4-FFF2-40B4-BE49-F238E27FC236}">
                <a16:creationId xmlns:a16="http://schemas.microsoft.com/office/drawing/2014/main" id="{D52F2295-98AC-A33C-7A54-4DD6CB764541}"/>
              </a:ext>
            </a:extLst>
          </p:cNvPr>
          <p:cNvSpPr txBox="1">
            <a:spLocks noChangeArrowheads="1"/>
          </p:cNvSpPr>
          <p:nvPr/>
        </p:nvSpPr>
        <p:spPr bwMode="auto">
          <a:xfrm>
            <a:off x="10532009" y="3898186"/>
            <a:ext cx="16599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lgn="r">
              <a:spcBef>
                <a:spcPts val="0"/>
              </a:spcBef>
              <a:defRPr/>
            </a:pPr>
            <a:r>
              <a:rPr lang="en-US" altLang="en-US" sz="1100" dirty="0">
                <a:solidFill>
                  <a:schemeClr val="bg1"/>
                </a:solidFill>
                <a:latin typeface="Calibri" panose="020F0502020204030204" pitchFamily="34" charset="0"/>
                <a:ea typeface="+mn-ea"/>
                <a:cs typeface="Calibri" panose="020F0502020204030204" pitchFamily="34" charset="0"/>
              </a:rPr>
              <a:t>Source: Pixabay.</a:t>
            </a:r>
          </a:p>
        </p:txBody>
      </p:sp>
    </p:spTree>
    <p:extLst>
      <p:ext uri="{BB962C8B-B14F-4D97-AF65-F5344CB8AC3E}">
        <p14:creationId xmlns:p14="http://schemas.microsoft.com/office/powerpoint/2010/main" val="3779763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C183D7F6-B498-43B3-948B-1728B52AA6E4}">
                <adec:decorative xmlns:adec="http://schemas.microsoft.com/office/drawing/2017/decorative" val="0"/>
              </a:ext>
            </a:extLst>
          </p:cNvPr>
          <p:cNvSpPr/>
          <p:nvPr/>
        </p:nvSpPr>
        <p:spPr>
          <a:xfrm>
            <a:off x="1526" y="-16386"/>
            <a:ext cx="12190474" cy="6243828"/>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dirty="0"/>
          </a:p>
        </p:txBody>
      </p:sp>
      <p:sp>
        <p:nvSpPr>
          <p:cNvPr id="9" name="Rectangle 8">
            <a:extLst>
              <a:ext uri="{FF2B5EF4-FFF2-40B4-BE49-F238E27FC236}">
                <a16:creationId xmlns:a16="http://schemas.microsoft.com/office/drawing/2014/main" id="{01F65444-7F9C-4A68-BF3F-C6DAEF7E650D}"/>
              </a:ext>
            </a:extLst>
          </p:cNvPr>
          <p:cNvSpPr/>
          <p:nvPr/>
        </p:nvSpPr>
        <p:spPr>
          <a:xfrm>
            <a:off x="0" y="93027"/>
            <a:ext cx="12192000" cy="1367473"/>
          </a:xfrm>
          <a:prstGeom prst="rect">
            <a:avLst/>
          </a:prstGeom>
          <a:solidFill>
            <a:srgbClr val="0E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bject 3"/>
          <p:cNvSpPr/>
          <p:nvPr/>
        </p:nvSpPr>
        <p:spPr>
          <a:xfrm>
            <a:off x="0" y="0"/>
            <a:ext cx="12192000" cy="186055"/>
          </a:xfrm>
          <a:custGeom>
            <a:avLst/>
            <a:gdLst/>
            <a:ahLst/>
            <a:cxnLst/>
            <a:rect l="l" t="t" r="r" b="b"/>
            <a:pathLst>
              <a:path w="12192000" h="186055">
                <a:moveTo>
                  <a:pt x="0" y="185927"/>
                </a:moveTo>
                <a:lnTo>
                  <a:pt x="12192000" y="185927"/>
                </a:lnTo>
                <a:lnTo>
                  <a:pt x="12192000" y="0"/>
                </a:lnTo>
                <a:lnTo>
                  <a:pt x="0" y="0"/>
                </a:lnTo>
                <a:lnTo>
                  <a:pt x="0" y="185927"/>
                </a:lnTo>
                <a:close/>
              </a:path>
            </a:pathLst>
          </a:custGeom>
          <a:solidFill>
            <a:srgbClr val="12549C"/>
          </a:solidFill>
        </p:spPr>
        <p:txBody>
          <a:bodyPr wrap="square" lIns="0" tIns="0" rIns="0" bIns="0" rtlCol="0"/>
          <a:lstStyle/>
          <a:p>
            <a:endParaRPr dirty="0"/>
          </a:p>
        </p:txBody>
      </p:sp>
      <p:sp>
        <p:nvSpPr>
          <p:cNvPr id="4" name="object 4"/>
          <p:cNvSpPr/>
          <p:nvPr/>
        </p:nvSpPr>
        <p:spPr>
          <a:xfrm>
            <a:off x="592836" y="6312408"/>
            <a:ext cx="1581911" cy="473951"/>
          </a:xfrm>
          <a:prstGeom prst="rect">
            <a:avLst/>
          </a:prstGeom>
          <a:blipFill>
            <a:blip r:embed="rId4" cstate="screen">
              <a:extLst>
                <a:ext uri="{28A0092B-C50C-407E-A947-70E740481C1C}">
                  <a14:useLocalDpi xmlns:a14="http://schemas.microsoft.com/office/drawing/2010/main" val="0"/>
                </a:ext>
              </a:extLst>
            </a:blip>
            <a:stretch>
              <a:fillRect/>
            </a:stretch>
          </a:blipFill>
        </p:spPr>
        <p:txBody>
          <a:bodyPr wrap="square" lIns="0" tIns="0" rIns="0" bIns="0" rtlCol="0"/>
          <a:lstStyle/>
          <a:p>
            <a:endParaRPr dirty="0"/>
          </a:p>
        </p:txBody>
      </p:sp>
      <p:sp>
        <p:nvSpPr>
          <p:cNvPr id="5" name="object 5"/>
          <p:cNvSpPr/>
          <p:nvPr/>
        </p:nvSpPr>
        <p:spPr>
          <a:xfrm>
            <a:off x="10395016" y="6296925"/>
            <a:ext cx="1291185" cy="509516"/>
          </a:xfrm>
          <a:prstGeom prst="rect">
            <a:avLst/>
          </a:prstGeom>
          <a:blipFill>
            <a:blip r:embed="rId5" cstate="screen">
              <a:extLst>
                <a:ext uri="{28A0092B-C50C-407E-A947-70E740481C1C}">
                  <a14:useLocalDpi xmlns:a14="http://schemas.microsoft.com/office/drawing/2010/main" val="0"/>
                </a:ext>
              </a:extLst>
            </a:blip>
            <a:stretch>
              <a:fillRect/>
            </a:stretch>
          </a:blipFill>
        </p:spPr>
        <p:txBody>
          <a:bodyPr wrap="square" lIns="0" tIns="0" rIns="0" bIns="0" rtlCol="0"/>
          <a:lstStyle/>
          <a:p>
            <a:endParaRPr dirty="0"/>
          </a:p>
        </p:txBody>
      </p:sp>
      <p:sp>
        <p:nvSpPr>
          <p:cNvPr id="6" name="Content Placeholder 5">
            <a:extLst>
              <a:ext uri="{FF2B5EF4-FFF2-40B4-BE49-F238E27FC236}">
                <a16:creationId xmlns:a16="http://schemas.microsoft.com/office/drawing/2014/main" id="{F9735678-8372-47B1-AA4F-F56D6B1553E7}"/>
              </a:ext>
            </a:extLst>
          </p:cNvPr>
          <p:cNvSpPr>
            <a:spLocks noGrp="1"/>
          </p:cNvSpPr>
          <p:nvPr>
            <p:ph idx="1"/>
          </p:nvPr>
        </p:nvSpPr>
        <p:spPr>
          <a:xfrm>
            <a:off x="685800" y="2123051"/>
            <a:ext cx="6799454" cy="3805801"/>
          </a:xfrm>
        </p:spPr>
        <p:txBody>
          <a:bodyPr/>
          <a:lstStyle/>
          <a:p>
            <a:pPr marL="514350" indent="-514350" fontAlgn="base">
              <a:buFont typeface="+mj-lt"/>
              <a:buAutoNum type="arabicPeriod"/>
            </a:pPr>
            <a:r>
              <a:rPr lang="en-US" dirty="0"/>
              <a:t>Become familiar with State and local uses of crowdsourced data</a:t>
            </a:r>
          </a:p>
          <a:p>
            <a:pPr marL="514350" indent="-514350" fontAlgn="base">
              <a:buFont typeface="+mj-lt"/>
              <a:buAutoNum type="arabicPeriod"/>
            </a:pPr>
            <a:endParaRPr lang="en-US" dirty="0"/>
          </a:p>
          <a:p>
            <a:pPr marL="514350" indent="-514350" fontAlgn="base">
              <a:buFont typeface="+mj-lt"/>
              <a:buAutoNum type="arabicPeriod"/>
            </a:pPr>
            <a:r>
              <a:rPr lang="en-US" dirty="0"/>
              <a:t>Understand that the same data can support multiple uses</a:t>
            </a:r>
          </a:p>
          <a:p>
            <a:pPr marL="965200" marR="5080" indent="-457200">
              <a:spcAft>
                <a:spcPts val="800"/>
              </a:spcAft>
              <a:buFont typeface="+mj-lt"/>
              <a:buAutoNum type="arabicPeriod"/>
            </a:pPr>
            <a:endParaRPr lang="en-US" sz="3200" kern="0" spc="-5" dirty="0">
              <a:latin typeface="Arial"/>
              <a:cs typeface="Arial"/>
            </a:endParaRPr>
          </a:p>
          <a:p>
            <a:endParaRPr lang="en-US" dirty="0"/>
          </a:p>
        </p:txBody>
      </p:sp>
      <p:sp>
        <p:nvSpPr>
          <p:cNvPr id="26" name="object 26"/>
          <p:cNvSpPr txBox="1">
            <a:spLocks noGrp="1"/>
          </p:cNvSpPr>
          <p:nvPr>
            <p:ph type="sldNum" sz="quarter" idx="12"/>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29</a:t>
            </a:fld>
            <a:endParaRPr spc="-5" dirty="0"/>
          </a:p>
        </p:txBody>
      </p:sp>
      <p:sp>
        <p:nvSpPr>
          <p:cNvPr id="8" name="Isosceles Triangle 7">
            <a:extLst>
              <a:ext uri="{FF2B5EF4-FFF2-40B4-BE49-F238E27FC236}">
                <a16:creationId xmlns:a16="http://schemas.microsoft.com/office/drawing/2014/main" id="{BB4AB094-506F-4B84-A4DB-8D68304A8EC7}"/>
              </a:ext>
            </a:extLst>
          </p:cNvPr>
          <p:cNvSpPr/>
          <p:nvPr/>
        </p:nvSpPr>
        <p:spPr>
          <a:xfrm rot="10800000">
            <a:off x="4638677" y="1090097"/>
            <a:ext cx="2679700" cy="697233"/>
          </a:xfrm>
          <a:prstGeom prst="triangle">
            <a:avLst/>
          </a:prstGeom>
          <a:solidFill>
            <a:srgbClr val="0E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6" descr="Image provided to enhance the slide visual appeal. Traffic on an urban signalized road during daytime.&#10;&#10;https://unsplash.com/photos/WxI7gCsEuMo">
            <a:extLst>
              <a:ext uri="{FF2B5EF4-FFF2-40B4-BE49-F238E27FC236}">
                <a16:creationId xmlns:a16="http://schemas.microsoft.com/office/drawing/2014/main" id="{25339463-3A81-4935-8F9B-544D43D14182}"/>
              </a:ext>
              <a:ext uri="{C183D7F6-B498-43B3-948B-1728B52AA6E4}">
                <adec:decorative xmlns:adec="http://schemas.microsoft.com/office/drawing/2017/decorative" val="0"/>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201132" y="4192220"/>
            <a:ext cx="2286000" cy="2172652"/>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pic>
        <p:nvPicPr>
          <p:cNvPr id="15" name="Picture 8" descr="Arterial road (signalized) with mountains in the backdrop.&#10;&#10;Image provided to enhance the slide visual appeal. Arterial road (signalized) with mountains in the backdrop.&#10;&#10;&#10;https://unsplash.com/photos/ERLuefMRbhM">
            <a:extLst>
              <a:ext uri="{FF2B5EF4-FFF2-40B4-BE49-F238E27FC236}">
                <a16:creationId xmlns:a16="http://schemas.microsoft.com/office/drawing/2014/main" id="{B256810C-7F16-4B9D-963D-A63DC14A036E}"/>
              </a:ext>
            </a:extLst>
          </p:cNvPr>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a:stretch/>
        </p:blipFill>
        <p:spPr bwMode="auto">
          <a:xfrm>
            <a:off x="9571505" y="2775094"/>
            <a:ext cx="2286000" cy="2332145"/>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pic>
        <p:nvPicPr>
          <p:cNvPr id="16" name="Picture 6" descr="Image provided to enhance the slide visual appeal. Aerial photo of freeways and interchanges.&#10;&#10;https://unsplash.com/photos/NSuufgf-BME">
            <a:extLst>
              <a:ext uri="{FF2B5EF4-FFF2-40B4-BE49-F238E27FC236}">
                <a16:creationId xmlns:a16="http://schemas.microsoft.com/office/drawing/2014/main" id="{A9120902-2A42-43F9-BBDC-1CD87DEC1F82}"/>
              </a:ext>
              <a:ext uri="{C183D7F6-B498-43B3-948B-1728B52AA6E4}">
                <adec:decorative xmlns:adec="http://schemas.microsoft.com/office/drawing/2017/decorative" val="0"/>
              </a:ext>
            </a:extLst>
          </p:cNvPr>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7886932" y="1831950"/>
            <a:ext cx="1600200" cy="1595925"/>
          </a:xfrm>
          <a:prstGeom prst="ellipse">
            <a:avLst/>
          </a:prstGeom>
          <a:noFill/>
          <a:ln w="57150">
            <a:solidFill>
              <a:schemeClr val="bg1"/>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8C05F26-EA70-4357-ACBB-DA31A08E49E4}"/>
              </a:ext>
            </a:extLst>
          </p:cNvPr>
          <p:cNvSpPr txBox="1"/>
          <p:nvPr/>
        </p:nvSpPr>
        <p:spPr>
          <a:xfrm>
            <a:off x="10326732" y="5928852"/>
            <a:ext cx="1865268" cy="26161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All photos source: Unsplash.</a:t>
            </a:r>
          </a:p>
        </p:txBody>
      </p:sp>
      <p:sp>
        <p:nvSpPr>
          <p:cNvPr id="17" name="object 21">
            <a:extLst>
              <a:ext uri="{FF2B5EF4-FFF2-40B4-BE49-F238E27FC236}">
                <a16:creationId xmlns:a16="http://schemas.microsoft.com/office/drawing/2014/main" id="{FA336B16-EE22-4AB2-AF4D-D833FBA7F094}"/>
              </a:ext>
            </a:extLst>
          </p:cNvPr>
          <p:cNvSpPr txBox="1">
            <a:spLocks/>
          </p:cNvSpPr>
          <p:nvPr/>
        </p:nvSpPr>
        <p:spPr>
          <a:xfrm>
            <a:off x="843871" y="323485"/>
            <a:ext cx="8462053" cy="84382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marL="12700">
              <a:lnSpc>
                <a:spcPct val="100000"/>
              </a:lnSpc>
              <a:spcBef>
                <a:spcPts val="100"/>
              </a:spcBef>
            </a:pPr>
            <a:r>
              <a:rPr lang="en-US" sz="5400" spc="-5" dirty="0">
                <a:latin typeface="Arial"/>
                <a:cs typeface="Arial"/>
              </a:rPr>
              <a:t>Lesson Objectives</a:t>
            </a:r>
            <a:endParaRPr lang="en-US" sz="5400" dirty="0">
              <a:latin typeface="Arial"/>
              <a:cs typeface="Arial"/>
            </a:endParaRPr>
          </a:p>
        </p:txBody>
      </p:sp>
      <p:pic>
        <p:nvPicPr>
          <p:cNvPr id="19" name="Picture 18" descr="Image provided to enhance the slide visual appeal. Snowplow clearing snow from a road during winter weather.&#10;&#10;https://unsplash.com/photos/tU0jPrumTPQ">
            <a:extLst>
              <a:ext uri="{FF2B5EF4-FFF2-40B4-BE49-F238E27FC236}">
                <a16:creationId xmlns:a16="http://schemas.microsoft.com/office/drawing/2014/main" id="{83B1D88D-BC98-46F8-9713-32916C2B6EEE}"/>
              </a:ext>
              <a:ext uri="{C183D7F6-B498-43B3-948B-1728B52AA6E4}">
                <adec:decorative xmlns:adec="http://schemas.microsoft.com/office/drawing/2017/decorative" val="0"/>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596124" y="314963"/>
            <a:ext cx="2194198" cy="21143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8911D1-49C2-78DA-27B4-5D50C260F374}"/>
              </a:ext>
            </a:extLst>
          </p:cNvPr>
          <p:cNvSpPr>
            <a:spLocks noGrp="1"/>
          </p:cNvSpPr>
          <p:nvPr>
            <p:ph type="title"/>
          </p:nvPr>
        </p:nvSpPr>
        <p:spPr>
          <a:xfrm>
            <a:off x="594994" y="365125"/>
            <a:ext cx="10515600" cy="1325563"/>
          </a:xfrm>
        </p:spPr>
        <p:txBody>
          <a:bodyPr/>
          <a:lstStyle/>
          <a:p>
            <a:r>
              <a:rPr lang="en-US" dirty="0"/>
              <a:t>Today’s Host and Presenters</a:t>
            </a:r>
          </a:p>
        </p:txBody>
      </p:sp>
      <p:sp>
        <p:nvSpPr>
          <p:cNvPr id="7" name="Content Placeholder 3" descr="Headshot of James Colyar, Host&#10;EDC6 Crowdsourcing Co-lead, FHWA Office of Operations.">
            <a:extLst>
              <a:ext uri="{FF2B5EF4-FFF2-40B4-BE49-F238E27FC236}">
                <a16:creationId xmlns:a16="http://schemas.microsoft.com/office/drawing/2014/main" id="{FAA1ED05-8165-FA24-1B44-429D7C701A46}"/>
              </a:ext>
            </a:extLst>
          </p:cNvPr>
          <p:cNvSpPr txBox="1">
            <a:spLocks/>
          </p:cNvSpPr>
          <p:nvPr/>
        </p:nvSpPr>
        <p:spPr>
          <a:xfrm>
            <a:off x="1758543" y="2010342"/>
            <a:ext cx="3674244" cy="2952143"/>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spcBef>
                <a:spcPts val="0"/>
              </a:spcBef>
            </a:pPr>
            <a:r>
              <a:rPr lang="en-US" sz="2400" b="1" dirty="0">
                <a:solidFill>
                  <a:schemeClr val="accent4"/>
                </a:solidFill>
                <a:latin typeface="Century Gothic"/>
              </a:rPr>
              <a:t>Greg Jones, </a:t>
            </a:r>
            <a:r>
              <a:rPr lang="en-US" sz="2400" dirty="0">
                <a:solidFill>
                  <a:srgbClr val="FFC000"/>
                </a:solidFill>
                <a:latin typeface="Century Gothic"/>
              </a:rPr>
              <a:t>Host</a:t>
            </a:r>
          </a:p>
          <a:p>
            <a:pPr>
              <a:spcBef>
                <a:spcPts val="0"/>
              </a:spcBef>
            </a:pPr>
            <a:r>
              <a:rPr lang="en-US" sz="2400" dirty="0">
                <a:solidFill>
                  <a:schemeClr val="bg1"/>
                </a:solidFill>
              </a:rPr>
              <a:t>Every Day Counts 6 (EDC-6) </a:t>
            </a:r>
            <a:r>
              <a:rPr lang="en-US" sz="2400" dirty="0">
                <a:solidFill>
                  <a:schemeClr val="bg1"/>
                </a:solidFill>
                <a:latin typeface="Century Gothic"/>
              </a:rPr>
              <a:t>Crowdsourcing Colead </a:t>
            </a:r>
          </a:p>
          <a:p>
            <a:pPr>
              <a:spcBef>
                <a:spcPts val="1200"/>
              </a:spcBef>
            </a:pPr>
            <a:r>
              <a:rPr lang="en-US" sz="2400" dirty="0">
                <a:solidFill>
                  <a:schemeClr val="bg1"/>
                </a:solidFill>
                <a:latin typeface="Century Gothic"/>
              </a:rPr>
              <a:t>FHWA Office of Operations and Resource Center</a:t>
            </a:r>
            <a:endParaRPr lang="en-US" sz="2400" dirty="0">
              <a:solidFill>
                <a:schemeClr val="bg1"/>
              </a:solidFill>
            </a:endParaRPr>
          </a:p>
        </p:txBody>
      </p:sp>
      <p:sp>
        <p:nvSpPr>
          <p:cNvPr id="9" name="Content Placeholder 3" descr="Headshot of James Colyar, Host&#10;EDC6 Crowdsourcing Co-lead, FHWA Office of Operations.">
            <a:extLst>
              <a:ext uri="{FF2B5EF4-FFF2-40B4-BE49-F238E27FC236}">
                <a16:creationId xmlns:a16="http://schemas.microsoft.com/office/drawing/2014/main" id="{14A6BD92-9BDC-51AB-6900-576A1426DF23}"/>
              </a:ext>
            </a:extLst>
          </p:cNvPr>
          <p:cNvSpPr txBox="1">
            <a:spLocks/>
          </p:cNvSpPr>
          <p:nvPr/>
        </p:nvSpPr>
        <p:spPr>
          <a:xfrm>
            <a:off x="7713510" y="2029592"/>
            <a:ext cx="3175428" cy="3077284"/>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lnSpc>
                <a:spcPct val="110000"/>
              </a:lnSpc>
              <a:spcBef>
                <a:spcPts val="0"/>
              </a:spcBef>
            </a:pPr>
            <a:endParaRPr lang="en-US" b="1" dirty="0">
              <a:solidFill>
                <a:schemeClr val="bg1"/>
              </a:solidFill>
            </a:endParaRPr>
          </a:p>
          <a:p>
            <a:pPr>
              <a:lnSpc>
                <a:spcPct val="110000"/>
              </a:lnSpc>
              <a:spcBef>
                <a:spcPts val="0"/>
              </a:spcBef>
            </a:pPr>
            <a:endParaRPr lang="en-US" sz="2400" b="1" dirty="0">
              <a:solidFill>
                <a:schemeClr val="bg1"/>
              </a:solidFill>
            </a:endParaRPr>
          </a:p>
        </p:txBody>
      </p:sp>
      <p:sp>
        <p:nvSpPr>
          <p:cNvPr id="13" name="Content Placeholder 3" descr="Headshot of James Colyar, Host&#10;EDC6 Crowdsourcing Co-lead, FHWA Office of Operations.">
            <a:extLst>
              <a:ext uri="{FF2B5EF4-FFF2-40B4-BE49-F238E27FC236}">
                <a16:creationId xmlns:a16="http://schemas.microsoft.com/office/drawing/2014/main" id="{30DF27AB-55AA-6DDA-11EB-C69D14A6C81C}"/>
              </a:ext>
            </a:extLst>
          </p:cNvPr>
          <p:cNvSpPr txBox="1">
            <a:spLocks/>
          </p:cNvSpPr>
          <p:nvPr/>
        </p:nvSpPr>
        <p:spPr>
          <a:xfrm>
            <a:off x="7189095" y="1982700"/>
            <a:ext cx="4665151" cy="4017919"/>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spcBef>
                <a:spcPts val="0"/>
              </a:spcBef>
            </a:pPr>
            <a:r>
              <a:rPr lang="en-US" sz="2400" b="1" dirty="0">
                <a:solidFill>
                  <a:schemeClr val="accent4"/>
                </a:solidFill>
                <a:latin typeface="Century Gothic"/>
              </a:rPr>
              <a:t>James Colyar, </a:t>
            </a:r>
            <a:r>
              <a:rPr lang="en-US" sz="2400" dirty="0">
                <a:solidFill>
                  <a:srgbClr val="FFC000"/>
                </a:solidFill>
              </a:rPr>
              <a:t>Presenter</a:t>
            </a:r>
          </a:p>
          <a:p>
            <a:pPr>
              <a:spcBef>
                <a:spcPts val="0"/>
              </a:spcBef>
            </a:pPr>
            <a:r>
              <a:rPr lang="en-US" sz="2400" dirty="0">
                <a:solidFill>
                  <a:schemeClr val="bg1"/>
                </a:solidFill>
                <a:latin typeface="Century Gothic"/>
              </a:rPr>
              <a:t>EDC-6 Crowdsourcing </a:t>
            </a:r>
            <a:r>
              <a:rPr lang="en-US" sz="2400" dirty="0" err="1">
                <a:solidFill>
                  <a:schemeClr val="bg1"/>
                </a:solidFill>
                <a:latin typeface="Century Gothic"/>
              </a:rPr>
              <a:t>Colead</a:t>
            </a:r>
            <a:endParaRPr lang="en-US" sz="2400" dirty="0">
              <a:solidFill>
                <a:schemeClr val="bg1"/>
              </a:solidFill>
              <a:latin typeface="Century Gothic"/>
            </a:endParaRPr>
          </a:p>
          <a:p>
            <a:pPr>
              <a:spcBef>
                <a:spcPts val="0"/>
              </a:spcBef>
            </a:pPr>
            <a:r>
              <a:rPr lang="en-US" sz="2400" dirty="0">
                <a:solidFill>
                  <a:schemeClr val="bg1"/>
                </a:solidFill>
                <a:latin typeface="Century Gothic"/>
              </a:rPr>
              <a:t>FHWA Office of Operations</a:t>
            </a:r>
            <a:endParaRPr lang="en-US" sz="2400" dirty="0">
              <a:solidFill>
                <a:schemeClr val="bg1"/>
              </a:solidFill>
            </a:endParaRPr>
          </a:p>
          <a:p>
            <a:pPr>
              <a:spcBef>
                <a:spcPts val="0"/>
              </a:spcBef>
            </a:pPr>
            <a:endParaRPr lang="en-US" sz="3200" dirty="0">
              <a:solidFill>
                <a:schemeClr val="accent4"/>
              </a:solidFill>
            </a:endParaRPr>
          </a:p>
          <a:p>
            <a:pPr>
              <a:spcBef>
                <a:spcPts val="0"/>
              </a:spcBef>
            </a:pPr>
            <a:endParaRPr lang="en-US" sz="3200" dirty="0">
              <a:solidFill>
                <a:schemeClr val="accent4"/>
              </a:solidFill>
            </a:endParaRPr>
          </a:p>
          <a:p>
            <a:pPr>
              <a:spcBef>
                <a:spcPts val="0"/>
              </a:spcBef>
            </a:pPr>
            <a:r>
              <a:rPr lang="en-US" sz="2400" b="1" dirty="0">
                <a:solidFill>
                  <a:schemeClr val="accent4"/>
                </a:solidFill>
                <a:latin typeface="Century Gothic"/>
              </a:rPr>
              <a:t>Natalie Bettger, </a:t>
            </a:r>
            <a:r>
              <a:rPr lang="en-US" sz="2400" dirty="0">
                <a:solidFill>
                  <a:srgbClr val="FFC000"/>
                </a:solidFill>
              </a:rPr>
              <a:t>Presenter</a:t>
            </a:r>
          </a:p>
          <a:p>
            <a:pPr>
              <a:lnSpc>
                <a:spcPct val="110000"/>
              </a:lnSpc>
              <a:spcBef>
                <a:spcPts val="0"/>
              </a:spcBef>
            </a:pPr>
            <a:r>
              <a:rPr lang="en-US" sz="2400" dirty="0">
                <a:solidFill>
                  <a:schemeClr val="bg1"/>
                </a:solidFill>
              </a:rPr>
              <a:t>Senior Program Manager </a:t>
            </a:r>
          </a:p>
          <a:p>
            <a:pPr>
              <a:lnSpc>
                <a:spcPct val="110000"/>
              </a:lnSpc>
              <a:spcBef>
                <a:spcPts val="0"/>
              </a:spcBef>
            </a:pPr>
            <a:r>
              <a:rPr lang="en-US" sz="2400" dirty="0">
                <a:solidFill>
                  <a:schemeClr val="bg1"/>
                </a:solidFill>
              </a:rPr>
              <a:t>North Central Texas Council </a:t>
            </a:r>
            <a:br>
              <a:rPr lang="en-US" sz="2400" dirty="0">
                <a:solidFill>
                  <a:schemeClr val="bg1"/>
                </a:solidFill>
              </a:rPr>
            </a:br>
            <a:r>
              <a:rPr lang="en-US" sz="2400" dirty="0">
                <a:solidFill>
                  <a:schemeClr val="bg1"/>
                </a:solidFill>
              </a:rPr>
              <a:t>of Governments (NCTCOG)</a:t>
            </a:r>
          </a:p>
        </p:txBody>
      </p:sp>
      <p:sp>
        <p:nvSpPr>
          <p:cNvPr id="14" name="Slide Number Placeholder 2">
            <a:extLst>
              <a:ext uri="{FF2B5EF4-FFF2-40B4-BE49-F238E27FC236}">
                <a16:creationId xmlns:a16="http://schemas.microsoft.com/office/drawing/2014/main" id="{CC0E9760-D803-97C2-530D-5203105A916A}"/>
              </a:ext>
            </a:extLst>
          </p:cNvPr>
          <p:cNvSpPr>
            <a:spLocks noGrp="1"/>
          </p:cNvSpPr>
          <p:nvPr>
            <p:ph type="sldNum" sz="quarter" idx="12"/>
          </p:nvPr>
        </p:nvSpPr>
        <p:spPr>
          <a:xfrm>
            <a:off x="11709400" y="6356350"/>
            <a:ext cx="409121" cy="365125"/>
          </a:xfrm>
        </p:spPr>
        <p:txBody>
          <a:bodyPr/>
          <a:lstStyle/>
          <a:p>
            <a:fld id="{C10DD06B-44D0-4B5F-9DB8-096B8174C7B9}" type="slidenum">
              <a:rPr lang="en-US" smtClean="0">
                <a:solidFill>
                  <a:schemeClr val="tx1"/>
                </a:solidFill>
              </a:rPr>
              <a:pPr/>
              <a:t>3</a:t>
            </a:fld>
            <a:endParaRPr lang="en-US" dirty="0">
              <a:solidFill>
                <a:schemeClr val="tx1"/>
              </a:solidFill>
            </a:endParaRPr>
          </a:p>
        </p:txBody>
      </p:sp>
      <p:sp>
        <p:nvSpPr>
          <p:cNvPr id="3" name="TextBox 2">
            <a:extLst>
              <a:ext uri="{FF2B5EF4-FFF2-40B4-BE49-F238E27FC236}">
                <a16:creationId xmlns:a16="http://schemas.microsoft.com/office/drawing/2014/main" id="{FEE266F0-2E95-B4AD-648D-C63A79B3422F}"/>
              </a:ext>
            </a:extLst>
          </p:cNvPr>
          <p:cNvSpPr txBox="1"/>
          <p:nvPr/>
        </p:nvSpPr>
        <p:spPr>
          <a:xfrm>
            <a:off x="469027" y="3491563"/>
            <a:ext cx="963725" cy="246221"/>
          </a:xfrm>
          <a:prstGeom prst="rect">
            <a:avLst/>
          </a:prstGeom>
          <a:noFill/>
        </p:spPr>
        <p:txBody>
          <a:bodyPr wrap="none" rtlCol="0">
            <a:spAutoFit/>
          </a:bodyPr>
          <a:lstStyle/>
          <a:p>
            <a:r>
              <a:rPr lang="en-US" sz="1000" dirty="0">
                <a:solidFill>
                  <a:schemeClr val="bg1"/>
                </a:solidFill>
              </a:rPr>
              <a:t>Source: FHWA.</a:t>
            </a:r>
          </a:p>
        </p:txBody>
      </p:sp>
      <p:sp>
        <p:nvSpPr>
          <p:cNvPr id="4" name="TextBox 3">
            <a:extLst>
              <a:ext uri="{FF2B5EF4-FFF2-40B4-BE49-F238E27FC236}">
                <a16:creationId xmlns:a16="http://schemas.microsoft.com/office/drawing/2014/main" id="{434AAC45-3A40-568D-5840-2B7AFA93A498}"/>
              </a:ext>
            </a:extLst>
          </p:cNvPr>
          <p:cNvSpPr txBox="1"/>
          <p:nvPr/>
        </p:nvSpPr>
        <p:spPr>
          <a:xfrm>
            <a:off x="5899579" y="3470522"/>
            <a:ext cx="963725" cy="246221"/>
          </a:xfrm>
          <a:prstGeom prst="rect">
            <a:avLst/>
          </a:prstGeom>
          <a:noFill/>
        </p:spPr>
        <p:txBody>
          <a:bodyPr wrap="none" rtlCol="0">
            <a:spAutoFit/>
          </a:bodyPr>
          <a:lstStyle/>
          <a:p>
            <a:r>
              <a:rPr lang="en-US" sz="1000" dirty="0">
                <a:solidFill>
                  <a:schemeClr val="bg1"/>
                </a:solidFill>
              </a:rPr>
              <a:t>Source: FHWA.</a:t>
            </a:r>
          </a:p>
        </p:txBody>
      </p:sp>
      <p:sp>
        <p:nvSpPr>
          <p:cNvPr id="6" name="TextBox 5">
            <a:extLst>
              <a:ext uri="{FF2B5EF4-FFF2-40B4-BE49-F238E27FC236}">
                <a16:creationId xmlns:a16="http://schemas.microsoft.com/office/drawing/2014/main" id="{9B2A6CA3-BE4A-0CE4-544D-F17D8DB3398D}"/>
              </a:ext>
            </a:extLst>
          </p:cNvPr>
          <p:cNvSpPr txBox="1"/>
          <p:nvPr/>
        </p:nvSpPr>
        <p:spPr>
          <a:xfrm>
            <a:off x="5907981" y="5460677"/>
            <a:ext cx="1085554" cy="246221"/>
          </a:xfrm>
          <a:prstGeom prst="rect">
            <a:avLst/>
          </a:prstGeom>
          <a:noFill/>
        </p:spPr>
        <p:txBody>
          <a:bodyPr wrap="none" rtlCol="0">
            <a:spAutoFit/>
          </a:bodyPr>
          <a:lstStyle/>
          <a:p>
            <a:r>
              <a:rPr lang="en-US" sz="1000" dirty="0">
                <a:solidFill>
                  <a:schemeClr val="bg1"/>
                </a:solidFill>
              </a:rPr>
              <a:t>Source: NCTCOG.</a:t>
            </a:r>
          </a:p>
        </p:txBody>
      </p:sp>
      <p:pic>
        <p:nvPicPr>
          <p:cNvPr id="10" name="Picture 2" descr="Headshot of James Colyar, Instructor,&#10;EDC6 Crowdsourcing Co-lead, FHWA Office of Operations.&#10;">
            <a:extLst>
              <a:ext uri="{FF2B5EF4-FFF2-40B4-BE49-F238E27FC236}">
                <a16:creationId xmlns:a16="http://schemas.microsoft.com/office/drawing/2014/main" id="{FCFC06E6-FBC5-ADE9-F908-885C05E6D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100" y="2010342"/>
            <a:ext cx="1168528"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eadshot of Greg Jones, Host, EDC6 Crowdsourcing Co-lead, FHWA Office of Operations and Resource Center.">
            <a:extLst>
              <a:ext uri="{FF2B5EF4-FFF2-40B4-BE49-F238E27FC236}">
                <a16:creationId xmlns:a16="http://schemas.microsoft.com/office/drawing/2014/main" id="{FEB67579-6B70-7619-4A60-B317CB78C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83" y="2010342"/>
            <a:ext cx="116352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eadshot of Natalie Bettger, Sr. Program Manager,  North Central Texas Council of Governments (NCTCOG).">
            <a:extLst>
              <a:ext uri="{FF2B5EF4-FFF2-40B4-BE49-F238E27FC236}">
                <a16:creationId xmlns:a16="http://schemas.microsoft.com/office/drawing/2014/main" id="{584C5276-38A7-DA8C-6D23-AEF38BC0A79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68" t="938" r="35052" b="32962"/>
          <a:stretch/>
        </p:blipFill>
        <p:spPr bwMode="auto">
          <a:xfrm>
            <a:off x="5921100" y="3997637"/>
            <a:ext cx="1168528" cy="1463040"/>
          </a:xfrm>
          <a:prstGeom prst="rect">
            <a:avLst/>
          </a:prstGeom>
          <a:ln w="9525" cap="flat" cmpd="sng" algn="ctr">
            <a:solidFill>
              <a:srgbClr val="4472C4"/>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8944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411177-CC91-410E-B5D3-A1C2F2A6CA5C}"/>
              </a:ext>
            </a:extLst>
          </p:cNvPr>
          <p:cNvSpPr>
            <a:spLocks noGrp="1"/>
          </p:cNvSpPr>
          <p:nvPr>
            <p:ph type="title"/>
          </p:nvPr>
        </p:nvSpPr>
        <p:spPr>
          <a:xfrm>
            <a:off x="838200" y="365125"/>
            <a:ext cx="5486400" cy="1679575"/>
          </a:xfrm>
        </p:spPr>
        <p:txBody>
          <a:bodyPr/>
          <a:lstStyle/>
          <a:p>
            <a:pPr>
              <a:lnSpc>
                <a:spcPct val="100000"/>
              </a:lnSpc>
            </a:pPr>
            <a:r>
              <a:rPr lang="en-US" dirty="0"/>
              <a:t>Many Applications for Operations</a:t>
            </a:r>
          </a:p>
        </p:txBody>
      </p:sp>
      <p:sp>
        <p:nvSpPr>
          <p:cNvPr id="3" name="Slide Number Placeholder 2">
            <a:extLst>
              <a:ext uri="{FF2B5EF4-FFF2-40B4-BE49-F238E27FC236}">
                <a16:creationId xmlns:a16="http://schemas.microsoft.com/office/drawing/2014/main" id="{60F8BBC4-C88F-4497-A3C9-34B6ED9D61B1}"/>
              </a:ext>
            </a:extLst>
          </p:cNvPr>
          <p:cNvSpPr>
            <a:spLocks noGrp="1"/>
          </p:cNvSpPr>
          <p:nvPr>
            <p:ph type="sldNum" sz="quarter" idx="12"/>
          </p:nvPr>
        </p:nvSpPr>
        <p:spPr/>
        <p:txBody>
          <a:bodyPr/>
          <a:lstStyle/>
          <a:p>
            <a:fld id="{C10DD06B-44D0-4B5F-9DB8-096B8174C7B9}" type="slidenum">
              <a:rPr lang="en-US" smtClean="0"/>
              <a:pPr/>
              <a:t>30</a:t>
            </a:fld>
            <a:endParaRPr lang="en-US" dirty="0"/>
          </a:p>
        </p:txBody>
      </p:sp>
      <p:sp>
        <p:nvSpPr>
          <p:cNvPr id="8" name="Content Placeholder 6">
            <a:extLst>
              <a:ext uri="{FF2B5EF4-FFF2-40B4-BE49-F238E27FC236}">
                <a16:creationId xmlns:a16="http://schemas.microsoft.com/office/drawing/2014/main" id="{B2728F02-508A-4491-9F8B-D14DE9C74483}"/>
              </a:ext>
            </a:extLst>
          </p:cNvPr>
          <p:cNvSpPr>
            <a:spLocks noGrp="1"/>
          </p:cNvSpPr>
          <p:nvPr>
            <p:ph idx="1"/>
          </p:nvPr>
        </p:nvSpPr>
        <p:spPr>
          <a:xfrm>
            <a:off x="927100" y="2136608"/>
            <a:ext cx="5397500" cy="3812134"/>
          </a:xfrm>
        </p:spPr>
        <p:txBody>
          <a:bodyPr>
            <a:normAutofit/>
          </a:bodyPr>
          <a:lstStyle/>
          <a:p>
            <a:pPr>
              <a:lnSpc>
                <a:spcPct val="100000"/>
              </a:lnSpc>
              <a:spcAft>
                <a:spcPts val="1200"/>
              </a:spcAft>
            </a:pPr>
            <a:r>
              <a:rPr lang="en-US" sz="2400" dirty="0"/>
              <a:t>Agencies typically begin with one source of crowdsourced data for a key need.</a:t>
            </a:r>
          </a:p>
          <a:p>
            <a:pPr>
              <a:lnSpc>
                <a:spcPct val="100000"/>
              </a:lnSpc>
              <a:spcAft>
                <a:spcPts val="1200"/>
              </a:spcAft>
            </a:pPr>
            <a:r>
              <a:rPr lang="en-US" sz="2400" dirty="0"/>
              <a:t>They quickly find the “one source” has many reuses!</a:t>
            </a:r>
          </a:p>
          <a:p>
            <a:pPr>
              <a:lnSpc>
                <a:spcPct val="100000"/>
              </a:lnSpc>
              <a:spcAft>
                <a:spcPts val="1200"/>
              </a:spcAft>
            </a:pPr>
            <a:r>
              <a:rPr lang="en-US" sz="2400" dirty="0"/>
              <a:t>And they find even greater value </a:t>
            </a:r>
            <a:br>
              <a:rPr lang="en-US" sz="2400" dirty="0"/>
            </a:br>
            <a:r>
              <a:rPr lang="en-US" sz="2400" dirty="0"/>
              <a:t>in integrating different data for </a:t>
            </a:r>
            <a:br>
              <a:rPr lang="en-US" sz="2400" dirty="0"/>
            </a:br>
            <a:r>
              <a:rPr lang="en-US" sz="2400" dirty="0"/>
              <a:t>real-time and archived uses.</a:t>
            </a:r>
          </a:p>
          <a:p>
            <a:pPr marL="0" indent="0">
              <a:lnSpc>
                <a:spcPct val="100000"/>
              </a:lnSpc>
              <a:buNone/>
            </a:pPr>
            <a:endParaRPr lang="en-US" dirty="0"/>
          </a:p>
          <a:p>
            <a:pPr marL="0" indent="0">
              <a:lnSpc>
                <a:spcPct val="100000"/>
              </a:lnSpc>
              <a:buNone/>
            </a:pPr>
            <a:endParaRPr lang="en-US" dirty="0"/>
          </a:p>
        </p:txBody>
      </p:sp>
      <p:pic>
        <p:nvPicPr>
          <p:cNvPr id="5" name="Picture 4" descr="Image is of a set of vehicle dashboard with a route navigation app.">
            <a:extLst>
              <a:ext uri="{FF2B5EF4-FFF2-40B4-BE49-F238E27FC236}">
                <a16:creationId xmlns:a16="http://schemas.microsoft.com/office/drawing/2014/main" id="{E5781F97-9972-07E5-C933-C55E0C58AA94}"/>
              </a:ext>
            </a:extLst>
          </p:cNvPr>
          <p:cNvPicPr>
            <a:picLocks/>
          </p:cNvPicPr>
          <p:nvPr/>
        </p:nvPicPr>
        <p:blipFill rotWithShape="1">
          <a:blip r:embed="rId3" cstate="print">
            <a:extLst>
              <a:ext uri="{28A0092B-C50C-407E-A947-70E740481C1C}">
                <a14:useLocalDpi xmlns:a14="http://schemas.microsoft.com/office/drawing/2010/main" val="0"/>
              </a:ext>
            </a:extLst>
          </a:blip>
          <a:srcRect t="10385"/>
          <a:stretch/>
        </p:blipFill>
        <p:spPr>
          <a:xfrm>
            <a:off x="8153400" y="4176543"/>
            <a:ext cx="1828800" cy="1371600"/>
          </a:xfrm>
          <a:prstGeom prst="rect">
            <a:avLst/>
          </a:prstGeom>
        </p:spPr>
      </p:pic>
      <p:pic>
        <p:nvPicPr>
          <p:cNvPr id="6" name="Picture 5" descr="Image is of a snowplow clearing a roadway.">
            <a:extLst>
              <a:ext uri="{FF2B5EF4-FFF2-40B4-BE49-F238E27FC236}">
                <a16:creationId xmlns:a16="http://schemas.microsoft.com/office/drawing/2014/main" id="{9E8DE606-7A6A-EB0B-E54E-2EC39172E96E}"/>
              </a:ext>
            </a:extLst>
          </p:cNvPr>
          <p:cNvPicPr>
            <a:picLocks noChangeArrowheads="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p:blipFill>
        <p:spPr bwMode="auto">
          <a:xfrm>
            <a:off x="9963673" y="1462812"/>
            <a:ext cx="1828800" cy="13716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8" descr="Image is of a roundabout with two vehicles travelling on it.">
            <a:extLst>
              <a:ext uri="{FF2B5EF4-FFF2-40B4-BE49-F238E27FC236}">
                <a16:creationId xmlns:a16="http://schemas.microsoft.com/office/drawing/2014/main" id="{4A94555D-BA19-8D79-BCA2-B5E2E8D79631}"/>
              </a:ext>
            </a:extLst>
          </p:cNvPr>
          <p:cNvPicPr>
            <a:picLocks/>
          </p:cNvPicPr>
          <p:nvPr/>
        </p:nvPicPr>
        <p:blipFill rotWithShape="1">
          <a:blip r:embed="rId6" cstate="print">
            <a:extLst>
              <a:ext uri="{28A0092B-C50C-407E-A947-70E740481C1C}">
                <a14:useLocalDpi xmlns:a14="http://schemas.microsoft.com/office/drawing/2010/main" val="0"/>
              </a:ext>
            </a:extLst>
          </a:blip>
          <a:srcRect r="-1"/>
          <a:stretch/>
        </p:blipFill>
        <p:spPr>
          <a:xfrm>
            <a:off x="8153400" y="1450808"/>
            <a:ext cx="1828800" cy="1371600"/>
          </a:xfrm>
          <a:prstGeom prst="rect">
            <a:avLst/>
          </a:prstGeom>
        </p:spPr>
      </p:pic>
      <p:pic>
        <p:nvPicPr>
          <p:cNvPr id="10" name="Picture 14" descr="Image is of a speed limit sign stating 25 miles per hour.&#10;">
            <a:extLst>
              <a:ext uri="{FF2B5EF4-FFF2-40B4-BE49-F238E27FC236}">
                <a16:creationId xmlns:a16="http://schemas.microsoft.com/office/drawing/2014/main" id="{AACBB61E-C2DD-7010-37AF-7AD8909D0D62}"/>
              </a:ext>
            </a:extLst>
          </p:cNvPr>
          <p:cNvPicPr preferRelativeResize="0">
            <a:picLocks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9963673" y="2804943"/>
            <a:ext cx="182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is vehicle driving on a deteriorated road with a pothole.">
            <a:extLst>
              <a:ext uri="{FF2B5EF4-FFF2-40B4-BE49-F238E27FC236}">
                <a16:creationId xmlns:a16="http://schemas.microsoft.com/office/drawing/2014/main" id="{E9686250-7B0E-A805-F87E-7B85755B6FED}"/>
              </a:ext>
            </a:extLst>
          </p:cNvPr>
          <p:cNvPicPr preferRelativeResize="0">
            <a:picLocks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9963673" y="4176543"/>
            <a:ext cx="182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is of a suburban arterial road with traffic signals and snow capped mountain in the background.">
            <a:hlinkClick r:id="rId9"/>
            <a:extLst>
              <a:ext uri="{FF2B5EF4-FFF2-40B4-BE49-F238E27FC236}">
                <a16:creationId xmlns:a16="http://schemas.microsoft.com/office/drawing/2014/main" id="{D291218C-483F-9AFD-4162-D732B1A9773A}"/>
              </a:ext>
            </a:extLst>
          </p:cNvPr>
          <p:cNvPicPr>
            <a:picLocks/>
          </p:cNvPicPr>
          <p:nvPr/>
        </p:nvPicPr>
        <p:blipFill rotWithShape="1">
          <a:blip r:embed="rId10" cstate="print">
            <a:extLst>
              <a:ext uri="{28A0092B-C50C-407E-A947-70E740481C1C}">
                <a14:useLocalDpi xmlns:a14="http://schemas.microsoft.com/office/drawing/2010/main" val="0"/>
              </a:ext>
            </a:extLst>
          </a:blip>
          <a:srcRect t="-1888"/>
          <a:stretch/>
        </p:blipFill>
        <p:spPr>
          <a:xfrm>
            <a:off x="6324600" y="2804943"/>
            <a:ext cx="1828800" cy="1371600"/>
          </a:xfrm>
          <a:prstGeom prst="rect">
            <a:avLst/>
          </a:prstGeom>
        </p:spPr>
      </p:pic>
      <p:pic>
        <p:nvPicPr>
          <p:cNvPr id="13" name="Picture 12" descr="Image is of a set of work zone signs showing road closed, no left turn, and wrong way.">
            <a:extLst>
              <a:ext uri="{FF2B5EF4-FFF2-40B4-BE49-F238E27FC236}">
                <a16:creationId xmlns:a16="http://schemas.microsoft.com/office/drawing/2014/main" id="{D427193B-21D0-FDA3-F893-E3E0DEF9DFE3}"/>
              </a:ext>
            </a:extLst>
          </p:cNvPr>
          <p:cNvPicPr preferRelativeResize="0">
            <a:picLocks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6324600" y="1450808"/>
            <a:ext cx="182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is of a group in meeting.">
            <a:extLst>
              <a:ext uri="{FF2B5EF4-FFF2-40B4-BE49-F238E27FC236}">
                <a16:creationId xmlns:a16="http://schemas.microsoft.com/office/drawing/2014/main" id="{49B15336-EBA2-EDE1-73E8-E0ED0A41E7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31404" y="4176543"/>
            <a:ext cx="1828800" cy="137672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37B940C-B5FC-85C8-74CC-7F625D42D08C}"/>
              </a:ext>
            </a:extLst>
          </p:cNvPr>
          <p:cNvSpPr>
            <a:spLocks noChangeArrowheads="1"/>
          </p:cNvSpPr>
          <p:nvPr/>
        </p:nvSpPr>
        <p:spPr bwMode="auto">
          <a:xfrm>
            <a:off x="6211934" y="5530678"/>
            <a:ext cx="17411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Source (vertical): Unsplash.</a:t>
            </a:r>
          </a:p>
        </p:txBody>
      </p:sp>
      <p:sp>
        <p:nvSpPr>
          <p:cNvPr id="16" name="Rectangle 15">
            <a:extLst>
              <a:ext uri="{FF2B5EF4-FFF2-40B4-BE49-F238E27FC236}">
                <a16:creationId xmlns:a16="http://schemas.microsoft.com/office/drawing/2014/main" id="{7B701C93-C8A1-759E-44E4-010B0FB0DD84}"/>
              </a:ext>
            </a:extLst>
          </p:cNvPr>
          <p:cNvSpPr>
            <a:spLocks noChangeArrowheads="1"/>
          </p:cNvSpPr>
          <p:nvPr/>
        </p:nvSpPr>
        <p:spPr bwMode="auto">
          <a:xfrm>
            <a:off x="8010904" y="5541972"/>
            <a:ext cx="16594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Source (vertical): Pixabay.</a:t>
            </a:r>
          </a:p>
        </p:txBody>
      </p:sp>
      <p:sp>
        <p:nvSpPr>
          <p:cNvPr id="17" name="Rectangle 16">
            <a:extLst>
              <a:ext uri="{FF2B5EF4-FFF2-40B4-BE49-F238E27FC236}">
                <a16:creationId xmlns:a16="http://schemas.microsoft.com/office/drawing/2014/main" id="{FC81FAC5-89B3-BDE5-29E7-240AEC66AF4C}"/>
              </a:ext>
            </a:extLst>
          </p:cNvPr>
          <p:cNvSpPr>
            <a:spLocks noChangeArrowheads="1"/>
          </p:cNvSpPr>
          <p:nvPr/>
        </p:nvSpPr>
        <p:spPr bwMode="auto">
          <a:xfrm>
            <a:off x="9878578" y="5541972"/>
            <a:ext cx="16594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Calibri" panose="020F0502020204030204" pitchFamily="34" charset="0"/>
                <a:cs typeface="Calibri" panose="020F0502020204030204" pitchFamily="34" charset="0"/>
              </a:rPr>
              <a:t>Source (vertical): Pixabay.</a:t>
            </a:r>
          </a:p>
        </p:txBody>
      </p:sp>
      <p:pic>
        <p:nvPicPr>
          <p:cNvPr id="7" name="Picture 2" descr="Image showing a stylized generic graph with upward arrow.">
            <a:extLst>
              <a:ext uri="{FF2B5EF4-FFF2-40B4-BE49-F238E27FC236}">
                <a16:creationId xmlns:a16="http://schemas.microsoft.com/office/drawing/2014/main" id="{67CCCD5D-59AB-84DC-DB36-50F5E7178BAE}"/>
              </a:ext>
            </a:extLst>
          </p:cNvPr>
          <p:cNvPicPr>
            <a:picLocks noChangeArrowheads="1"/>
          </p:cNvPicPr>
          <p:nvPr/>
        </p:nvPicPr>
        <p:blipFill rotWithShape="1">
          <a:blip r:embed="rId13" cstate="print">
            <a:extLst>
              <a:ext uri="{28A0092B-C50C-407E-A947-70E740481C1C}">
                <a14:useLocalDpi xmlns:a14="http://schemas.microsoft.com/office/drawing/2010/main" val="0"/>
              </a:ext>
            </a:extLst>
          </a:blip>
          <a:srcRect t="7282"/>
          <a:stretch/>
        </p:blipFill>
        <p:spPr bwMode="auto">
          <a:xfrm>
            <a:off x="8153400" y="2804943"/>
            <a:ext cx="18288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436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2FF1-83B9-1143-E662-EB5BC17F821E}"/>
              </a:ext>
            </a:extLst>
          </p:cNvPr>
          <p:cNvSpPr>
            <a:spLocks noGrp="1"/>
          </p:cNvSpPr>
          <p:nvPr>
            <p:ph type="title"/>
          </p:nvPr>
        </p:nvSpPr>
        <p:spPr>
          <a:xfrm>
            <a:off x="838200" y="536575"/>
            <a:ext cx="10515600" cy="1577477"/>
          </a:xfrm>
        </p:spPr>
        <p:txBody>
          <a:bodyPr>
            <a:normAutofit/>
          </a:bodyPr>
          <a:lstStyle/>
          <a:p>
            <a:r>
              <a:rPr lang="en-US" sz="4000" b="1" dirty="0"/>
              <a:t>Crowdsourcing in Dallas, Texas</a:t>
            </a:r>
          </a:p>
        </p:txBody>
      </p:sp>
      <p:sp>
        <p:nvSpPr>
          <p:cNvPr id="3" name="Content Placeholder 2">
            <a:extLst>
              <a:ext uri="{FF2B5EF4-FFF2-40B4-BE49-F238E27FC236}">
                <a16:creationId xmlns:a16="http://schemas.microsoft.com/office/drawing/2014/main" id="{198949E8-6800-A90D-7D17-E0F3801901FB}"/>
              </a:ext>
            </a:extLst>
          </p:cNvPr>
          <p:cNvSpPr>
            <a:spLocks noGrp="1"/>
          </p:cNvSpPr>
          <p:nvPr>
            <p:ph idx="1"/>
          </p:nvPr>
        </p:nvSpPr>
        <p:spPr>
          <a:xfrm>
            <a:off x="838200" y="1678623"/>
            <a:ext cx="10515600" cy="3296148"/>
          </a:xfrm>
        </p:spPr>
        <p:txBody>
          <a:bodyPr>
            <a:normAutofit/>
          </a:bodyPr>
          <a:lstStyle/>
          <a:p>
            <a:pPr>
              <a:lnSpc>
                <a:spcPct val="110000"/>
              </a:lnSpc>
            </a:pPr>
            <a:r>
              <a:rPr lang="en-US" b="1" dirty="0"/>
              <a:t>North Central Texas Council of Governments (NCTCOG)</a:t>
            </a:r>
          </a:p>
          <a:p>
            <a:endParaRPr lang="en-US" b="1" dirty="0"/>
          </a:p>
          <a:p>
            <a:r>
              <a:rPr lang="en-US" b="1" dirty="0"/>
              <a:t>Natalie Bettger</a:t>
            </a:r>
          </a:p>
          <a:p>
            <a:pPr marL="0" marR="0">
              <a:lnSpc>
                <a:spcPct val="100000"/>
              </a:lnSpc>
              <a:spcBef>
                <a:spcPts val="0"/>
              </a:spcBef>
              <a:spcAft>
                <a:spcPts val="0"/>
              </a:spcAft>
            </a:pPr>
            <a:r>
              <a:rPr lang="en-US" sz="2000" b="1" dirty="0"/>
              <a:t>Senior Program Manager</a:t>
            </a:r>
          </a:p>
          <a:p>
            <a:pPr marL="0" marR="0">
              <a:lnSpc>
                <a:spcPct val="100000"/>
              </a:lnSpc>
              <a:spcBef>
                <a:spcPts val="0"/>
              </a:spcBef>
              <a:spcAft>
                <a:spcPts val="0"/>
              </a:spcAft>
            </a:pPr>
            <a:r>
              <a:rPr lang="en-US" sz="2000" b="1" dirty="0"/>
              <a:t>Congestion Management and System Operation</a:t>
            </a:r>
          </a:p>
          <a:p>
            <a:pPr marL="0" marR="0">
              <a:lnSpc>
                <a:spcPct val="100000"/>
              </a:lnSpc>
              <a:spcBef>
                <a:spcPts val="0"/>
              </a:spcBef>
              <a:spcAft>
                <a:spcPts val="0"/>
              </a:spcAft>
            </a:pPr>
            <a:r>
              <a:rPr lang="en-US" sz="2000" b="1" dirty="0"/>
              <a:t>North Central Texas Council of Governments</a:t>
            </a:r>
          </a:p>
          <a:p>
            <a:pPr>
              <a:lnSpc>
                <a:spcPct val="100000"/>
              </a:lnSpc>
              <a:spcBef>
                <a:spcPts val="0"/>
              </a:spcBef>
            </a:pPr>
            <a:r>
              <a:rPr lang="en-US" sz="2000" b="1" dirty="0"/>
              <a:t>nbettger@nctcog.org</a:t>
            </a:r>
          </a:p>
        </p:txBody>
      </p:sp>
      <p:sp>
        <p:nvSpPr>
          <p:cNvPr id="5" name="Footer Placeholder 4">
            <a:extLst>
              <a:ext uri="{FF2B5EF4-FFF2-40B4-BE49-F238E27FC236}">
                <a16:creationId xmlns:a16="http://schemas.microsoft.com/office/drawing/2014/main" id="{B6ECBED9-B50F-315D-94F6-53783A236266}"/>
              </a:ext>
            </a:extLst>
          </p:cNvPr>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Lato"/>
                <a:ea typeface="+mn-ea"/>
                <a:cs typeface="+mn-cs"/>
              </a:rPr>
              <a:t>NCTCOG Presentation</a:t>
            </a:r>
            <a:endParaRPr kumimoji="0" lang="en-US" sz="1200" b="0" i="0" u="none" strike="noStrike" kern="1200" cap="none" spc="0" normalizeH="0" baseline="0" noProof="0" dirty="0">
              <a:ln>
                <a:noFill/>
              </a:ln>
              <a:solidFill>
                <a:srgbClr val="FFFFFF"/>
              </a:solidFill>
              <a:effectLst/>
              <a:uLnTx/>
              <a:uFillTx/>
              <a:latin typeface="Lato"/>
              <a:ea typeface="+mn-ea"/>
              <a:cs typeface="+mn-cs"/>
            </a:endParaRPr>
          </a:p>
        </p:txBody>
      </p:sp>
      <p:sp>
        <p:nvSpPr>
          <p:cNvPr id="6" name="Slide Number Placeholder 5">
            <a:extLst>
              <a:ext uri="{FF2B5EF4-FFF2-40B4-BE49-F238E27FC236}">
                <a16:creationId xmlns:a16="http://schemas.microsoft.com/office/drawing/2014/main" id="{0F17722E-D9F2-2DFA-75CB-AC772BE1D5A6}"/>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B4771B-AE04-41F8-8441-EC7D184086A2}" type="slidenum">
              <a:rPr kumimoji="0" lang="en-US" sz="1200" b="0" i="0" u="none" strike="noStrike" kern="1200" cap="none" spc="0" normalizeH="0" baseline="0" noProof="0" smtClean="0">
                <a:ln>
                  <a:noFill/>
                </a:ln>
                <a:solidFill>
                  <a:srgbClr val="FFFFFF"/>
                </a:solidFill>
                <a:effectLst/>
                <a:uLnTx/>
                <a:uFillTx/>
                <a:latin typeface="La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srgbClr val="FFFFFF"/>
              </a:solidFill>
              <a:effectLst/>
              <a:uLnTx/>
              <a:uFillTx/>
              <a:latin typeface="Lato"/>
              <a:ea typeface="+mn-ea"/>
              <a:cs typeface="+mn-cs"/>
            </a:endParaRPr>
          </a:p>
        </p:txBody>
      </p:sp>
    </p:spTree>
    <p:extLst>
      <p:ext uri="{BB962C8B-B14F-4D97-AF65-F5344CB8AC3E}">
        <p14:creationId xmlns:p14="http://schemas.microsoft.com/office/powerpoint/2010/main" val="3673342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99A7D79-A4A5-E686-C6F5-DEE22D14159F}"/>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Lato"/>
                <a:ea typeface="+mn-ea"/>
                <a:cs typeface="+mn-cs"/>
              </a:rPr>
              <a:t>NCTCOG Presentation</a:t>
            </a:r>
            <a:endParaRPr kumimoji="0" lang="en-US" sz="1200" b="0" i="0" u="none" strike="noStrike" kern="1200" cap="none" spc="0" normalizeH="0" baseline="0" noProof="0" dirty="0">
              <a:ln>
                <a:noFill/>
              </a:ln>
              <a:solidFill>
                <a:srgbClr val="FFFFFF"/>
              </a:solidFill>
              <a:effectLst/>
              <a:uLnTx/>
              <a:uFillTx/>
              <a:latin typeface="Lato"/>
              <a:ea typeface="+mn-ea"/>
              <a:cs typeface="+mn-cs"/>
            </a:endParaRPr>
          </a:p>
        </p:txBody>
      </p:sp>
      <p:sp>
        <p:nvSpPr>
          <p:cNvPr id="5" name="Title 1">
            <a:extLst>
              <a:ext uri="{FF2B5EF4-FFF2-40B4-BE49-F238E27FC236}">
                <a16:creationId xmlns:a16="http://schemas.microsoft.com/office/drawing/2014/main" id="{F0CDDCF7-CFA4-617B-0025-54D16F8E5DB3}"/>
              </a:ext>
            </a:extLst>
          </p:cNvPr>
          <p:cNvSpPr txBox="1">
            <a:spLocks/>
          </p:cNvSpPr>
          <p:nvPr/>
        </p:nvSpPr>
        <p:spPr>
          <a:xfrm>
            <a:off x="660400" y="488064"/>
            <a:ext cx="10938164" cy="1001857"/>
          </a:xfrm>
          <a:prstGeom prst="rect">
            <a:avLst/>
          </a:prstGeom>
        </p:spPr>
        <p:txBody>
          <a:bodyPr/>
          <a:lstStyle>
            <a:lvl1pPr algn="l" defTabSz="914400" rtl="0" eaLnBrk="1" latinLnBrk="0" hangingPunct="1">
              <a:lnSpc>
                <a:spcPct val="90000"/>
              </a:lnSpc>
              <a:spcBef>
                <a:spcPct val="0"/>
              </a:spcBef>
              <a:buNone/>
              <a:defRPr sz="4400" kern="1200">
                <a:solidFill>
                  <a:schemeClr val="bg2">
                    <a:lumMod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Raleway"/>
                <a:ea typeface="+mj-ea"/>
                <a:cs typeface="+mj-cs"/>
              </a:rPr>
              <a:t>NCTCOG 911 Department</a:t>
            </a:r>
          </a:p>
        </p:txBody>
      </p:sp>
      <p:sp>
        <p:nvSpPr>
          <p:cNvPr id="6" name="TextBox 5">
            <a:extLst>
              <a:ext uri="{FF2B5EF4-FFF2-40B4-BE49-F238E27FC236}">
                <a16:creationId xmlns:a16="http://schemas.microsoft.com/office/drawing/2014/main" id="{2A2135BE-E670-EA68-1325-B4C317468EB0}"/>
              </a:ext>
            </a:extLst>
          </p:cNvPr>
          <p:cNvSpPr txBox="1"/>
          <p:nvPr/>
        </p:nvSpPr>
        <p:spPr>
          <a:xfrm>
            <a:off x="660400" y="1353396"/>
            <a:ext cx="10871200" cy="4517052"/>
          </a:xfrm>
          <a:prstGeom prst="rect">
            <a:avLst/>
          </a:prstGeom>
          <a:solidFill>
            <a:schemeClr val="bg2"/>
          </a:solidFill>
        </p:spPr>
        <p:txBody>
          <a:bodyPr wrap="square" lIns="91440" tIns="274320">
            <a:noAutofit/>
          </a:bodyPr>
          <a:lstStyle/>
          <a:p>
            <a:pPr marL="1997075" marR="0" lvl="0" indent="-1997075" algn="l" defTabSz="914400" rtl="0" eaLnBrk="1" fontAlgn="auto" latinLnBrk="0" hangingPunct="1">
              <a:lnSpc>
                <a:spcPct val="100000"/>
              </a:lnSpc>
              <a:spcBef>
                <a:spcPts val="0"/>
              </a:spcBef>
              <a:spcAft>
                <a:spcPts val="1800"/>
              </a:spcAft>
              <a:buClrTx/>
              <a:buSzTx/>
              <a:buFontTx/>
              <a:buNone/>
              <a:tabLst>
                <a:tab pos="1828800" algn="r"/>
              </a:tabLst>
              <a:defRPr/>
            </a:pPr>
            <a:r>
              <a:rPr kumimoji="0" lang="en-US" sz="2600" b="1" i="0" u="none" strike="noStrike" kern="1200" cap="none" spc="0" normalizeH="0" baseline="0" noProof="0" dirty="0">
                <a:ln>
                  <a:noFill/>
                </a:ln>
                <a:solidFill>
                  <a:srgbClr val="00446A"/>
                </a:solidFill>
                <a:effectLst/>
                <a:uLnTx/>
                <a:uFillTx/>
                <a:latin typeface="Lato"/>
                <a:ea typeface="+mn-ea"/>
                <a:cs typeface="+mn-cs"/>
              </a:rPr>
              <a:t>	 Goal:	</a:t>
            </a:r>
            <a:r>
              <a:rPr kumimoji="0" lang="en-US" sz="2600" b="0" i="0" u="none" strike="noStrike" kern="1200" cap="none" spc="0" normalizeH="0" baseline="0" noProof="0" dirty="0">
                <a:ln>
                  <a:noFill/>
                </a:ln>
                <a:solidFill>
                  <a:srgbClr val="00446A"/>
                </a:solidFill>
                <a:effectLst/>
                <a:uLnTx/>
                <a:uFillTx/>
                <a:latin typeface="Lato"/>
                <a:ea typeface="+mn-ea"/>
                <a:cs typeface="+mn-cs"/>
              </a:rPr>
              <a:t>NCTCOG 911 needed to identify crashes early for emergency response.</a:t>
            </a:r>
          </a:p>
          <a:p>
            <a:pPr marL="1997075" marR="0" lvl="0" indent="-1997075" algn="l" defTabSz="914400" rtl="0" eaLnBrk="1" fontAlgn="auto" latinLnBrk="0" hangingPunct="1">
              <a:lnSpc>
                <a:spcPct val="100000"/>
              </a:lnSpc>
              <a:spcBef>
                <a:spcPts val="0"/>
              </a:spcBef>
              <a:spcAft>
                <a:spcPts val="1800"/>
              </a:spcAft>
              <a:buClrTx/>
              <a:buSzTx/>
              <a:buFontTx/>
              <a:buNone/>
              <a:tabLst>
                <a:tab pos="1828800" algn="r"/>
              </a:tabLst>
              <a:defRPr/>
            </a:pPr>
            <a:r>
              <a:rPr kumimoji="0" lang="en-US" sz="2600" b="1" i="0" u="none" strike="noStrike" kern="1200" cap="none" spc="0" normalizeH="0" baseline="0" noProof="0" dirty="0">
                <a:ln>
                  <a:noFill/>
                </a:ln>
                <a:solidFill>
                  <a:srgbClr val="00446A"/>
                </a:solidFill>
                <a:effectLst/>
                <a:uLnTx/>
                <a:uFillTx/>
                <a:latin typeface="Lato"/>
                <a:ea typeface="+mn-ea"/>
                <a:cs typeface="+mn-cs"/>
              </a:rPr>
              <a:t>	Action:	</a:t>
            </a:r>
            <a:r>
              <a:rPr kumimoji="0" lang="en-US" sz="2600" b="0" i="0" u="none" strike="noStrike" kern="1200" cap="none" spc="0" normalizeH="0" baseline="0" noProof="0" dirty="0">
                <a:ln>
                  <a:noFill/>
                </a:ln>
                <a:solidFill>
                  <a:srgbClr val="00446A"/>
                </a:solidFill>
                <a:effectLst/>
                <a:uLnTx/>
                <a:uFillTx/>
                <a:latin typeface="Lato"/>
                <a:ea typeface="+mn-ea"/>
                <a:cs typeface="+mn-cs"/>
              </a:rPr>
              <a:t>Waze integration into forty-two 911 centers.</a:t>
            </a:r>
          </a:p>
          <a:p>
            <a:pPr marL="1997075" marR="0" lvl="0" indent="-1997075" algn="l" defTabSz="914400" rtl="0" eaLnBrk="1" fontAlgn="auto" latinLnBrk="0" hangingPunct="1">
              <a:lnSpc>
                <a:spcPct val="100000"/>
              </a:lnSpc>
              <a:spcBef>
                <a:spcPts val="0"/>
              </a:spcBef>
              <a:spcAft>
                <a:spcPts val="600"/>
              </a:spcAft>
              <a:buClrTx/>
              <a:buSzTx/>
              <a:buFontTx/>
              <a:buNone/>
              <a:tabLst>
                <a:tab pos="1828800" algn="r"/>
              </a:tabLst>
              <a:defRPr/>
            </a:pPr>
            <a:r>
              <a:rPr kumimoji="0" lang="en-US" sz="2600" b="1" i="0" u="none" strike="noStrike" kern="1200" cap="none" spc="0" normalizeH="0" baseline="0" noProof="0" dirty="0">
                <a:ln>
                  <a:noFill/>
                </a:ln>
                <a:solidFill>
                  <a:srgbClr val="00446A"/>
                </a:solidFill>
                <a:effectLst/>
                <a:uLnTx/>
                <a:uFillTx/>
                <a:latin typeface="Lato"/>
                <a:ea typeface="+mn-ea"/>
                <a:cs typeface="+mn-cs"/>
              </a:rPr>
              <a:t>	Outcome:	</a:t>
            </a:r>
            <a:r>
              <a:rPr kumimoji="0" lang="en-US" sz="2600" b="0" i="0" u="none" strike="noStrike" kern="1200" cap="none" spc="0" normalizeH="0" baseline="0" noProof="0" dirty="0">
                <a:ln>
                  <a:noFill/>
                </a:ln>
                <a:solidFill>
                  <a:srgbClr val="00446A"/>
                </a:solidFill>
                <a:effectLst/>
                <a:uLnTx/>
                <a:uFillTx/>
                <a:latin typeface="Lato"/>
                <a:ea typeface="+mn-ea"/>
                <a:cs typeface="+mn-cs"/>
              </a:rPr>
              <a:t>Quicker notification of crashes, quicker response to crashes to save lives.</a:t>
            </a:r>
          </a:p>
          <a:p>
            <a:pPr marL="2401888" marR="0" lvl="0" indent="-34290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tab pos="10626725" algn="l"/>
              </a:tabLst>
              <a:defRPr/>
            </a:pPr>
            <a:r>
              <a:rPr kumimoji="0" lang="en-US" sz="2200" b="0" i="0" u="none" strike="noStrike" kern="1200" cap="none" spc="0" normalizeH="0" baseline="0" noProof="0" dirty="0">
                <a:ln>
                  <a:noFill/>
                </a:ln>
                <a:solidFill>
                  <a:srgbClr val="00446A"/>
                </a:solidFill>
                <a:effectLst/>
                <a:uLnTx/>
                <a:uFillTx/>
                <a:latin typeface="Lato"/>
                <a:ea typeface="+mn-ea"/>
                <a:cs typeface="+mn-cs"/>
              </a:rPr>
              <a:t>80% of the time, crashes reported to Public Safety Answering 	 Point (PSAPs) 10 minutes earlier than WAZE, on average.</a:t>
            </a:r>
          </a:p>
          <a:p>
            <a:pPr marL="2401888" marR="0" lvl="0" indent="-342900" algn="l" defTabSz="914400" rtl="0" eaLnBrk="1" fontAlgn="auto" latinLnBrk="0" hangingPunct="1">
              <a:lnSpc>
                <a:spcPct val="100000"/>
              </a:lnSpc>
              <a:spcBef>
                <a:spcPts val="0"/>
              </a:spcBef>
              <a:spcAft>
                <a:spcPts val="1200"/>
              </a:spcAft>
              <a:buClrTx/>
              <a:buSzTx/>
              <a:buFont typeface="Wingdings" panose="05000000000000000000" pitchFamily="2" charset="2"/>
              <a:buChar char="§"/>
              <a:tabLst>
                <a:tab pos="10626725" algn="l"/>
              </a:tabLst>
              <a:defRPr/>
            </a:pPr>
            <a:r>
              <a:rPr kumimoji="0" lang="en-US" sz="2200" b="0" i="0" u="none" strike="noStrike" kern="1200" cap="none" spc="0" normalizeH="0" baseline="0" noProof="0" dirty="0">
                <a:ln>
                  <a:noFill/>
                </a:ln>
                <a:solidFill>
                  <a:srgbClr val="00446A"/>
                </a:solidFill>
                <a:effectLst/>
                <a:uLnTx/>
                <a:uFillTx/>
                <a:latin typeface="Lato"/>
                <a:ea typeface="+mn-ea"/>
                <a:cs typeface="+mn-cs"/>
              </a:rPr>
              <a:t>Remaining 20% of crashes were reported to WAZE first, 	 9 minutes before PSAPs, on average.</a:t>
            </a:r>
          </a:p>
        </p:txBody>
      </p:sp>
    </p:spTree>
    <p:extLst>
      <p:ext uri="{BB962C8B-B14F-4D97-AF65-F5344CB8AC3E}">
        <p14:creationId xmlns:p14="http://schemas.microsoft.com/office/powerpoint/2010/main" val="3103169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EB2E7-9FA2-8580-CDED-2F5414C319D8}"/>
              </a:ext>
            </a:extLst>
          </p:cNvPr>
          <p:cNvSpPr>
            <a:spLocks noGrp="1"/>
          </p:cNvSpPr>
          <p:nvPr>
            <p:ph type="title"/>
          </p:nvPr>
        </p:nvSpPr>
        <p:spPr/>
        <p:txBody>
          <a:bodyPr>
            <a:normAutofit fontScale="90000"/>
          </a:bodyPr>
          <a:lstStyle/>
          <a:p>
            <a:r>
              <a:rPr lang="en-US" b="1" dirty="0"/>
              <a:t>City of Frisco, Situational Awareness for Emergency Response (SAFER) Platform</a:t>
            </a:r>
          </a:p>
        </p:txBody>
      </p:sp>
      <p:sp>
        <p:nvSpPr>
          <p:cNvPr id="3" name="Footer Placeholder 2">
            <a:extLst>
              <a:ext uri="{FF2B5EF4-FFF2-40B4-BE49-F238E27FC236}">
                <a16:creationId xmlns:a16="http://schemas.microsoft.com/office/drawing/2014/main" id="{C72CCEE5-E2E7-409F-C7C7-670935008618}"/>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Lato"/>
                <a:ea typeface="+mn-ea"/>
                <a:cs typeface="+mn-cs"/>
              </a:rPr>
              <a:t>NCTCOG Presentation</a:t>
            </a:r>
          </a:p>
        </p:txBody>
      </p:sp>
      <p:sp>
        <p:nvSpPr>
          <p:cNvPr id="4" name="Slide Number Placeholder 3">
            <a:extLst>
              <a:ext uri="{FF2B5EF4-FFF2-40B4-BE49-F238E27FC236}">
                <a16:creationId xmlns:a16="http://schemas.microsoft.com/office/drawing/2014/main" id="{16492228-A697-B7AA-94F2-58A994F0F88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B4771B-AE04-41F8-8441-EC7D184086A2}" type="slidenum">
              <a:rPr kumimoji="0" lang="en-US" sz="1200" b="0" i="0" u="none" strike="noStrike" kern="1200" cap="none" spc="0" normalizeH="0" baseline="0" noProof="0" smtClean="0">
                <a:ln>
                  <a:noFill/>
                </a:ln>
                <a:solidFill>
                  <a:srgbClr val="FFFFFF"/>
                </a:solidFill>
                <a:effectLst/>
                <a:uLnTx/>
                <a:uFillTx/>
                <a:latin typeface="La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FFFFFF"/>
              </a:solidFill>
              <a:effectLst/>
              <a:uLnTx/>
              <a:uFillTx/>
              <a:latin typeface="Lato"/>
              <a:ea typeface="+mn-ea"/>
              <a:cs typeface="+mn-cs"/>
            </a:endParaRPr>
          </a:p>
        </p:txBody>
      </p:sp>
      <p:sp>
        <p:nvSpPr>
          <p:cNvPr id="5" name="TextBox 4">
            <a:extLst>
              <a:ext uri="{FF2B5EF4-FFF2-40B4-BE49-F238E27FC236}">
                <a16:creationId xmlns:a16="http://schemas.microsoft.com/office/drawing/2014/main" id="{8D9644DA-1E42-F202-E73A-2D8C7F08602A}"/>
              </a:ext>
            </a:extLst>
          </p:cNvPr>
          <p:cNvSpPr txBox="1"/>
          <p:nvPr/>
        </p:nvSpPr>
        <p:spPr>
          <a:xfrm>
            <a:off x="660399" y="1764942"/>
            <a:ext cx="5032478" cy="4247317"/>
          </a:xfrm>
          <a:prstGeom prst="rect">
            <a:avLst/>
          </a:prstGeom>
          <a:solidFill>
            <a:schemeClr val="bg2"/>
          </a:solidFill>
        </p:spPr>
        <p:txBody>
          <a:bodyPr wrap="square" lIns="182880" tIns="182880" rIns="91440" bIns="182880">
            <a:no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1" i="0" u="none" strike="noStrike" kern="1200" cap="none" spc="0" normalizeH="0" baseline="0" noProof="0" dirty="0">
                <a:ln>
                  <a:noFill/>
                </a:ln>
                <a:solidFill>
                  <a:srgbClr val="00446A"/>
                </a:solidFill>
                <a:effectLst/>
                <a:uLnTx/>
                <a:uFillTx/>
                <a:latin typeface="Lato"/>
                <a:ea typeface="+mn-ea"/>
                <a:cs typeface="+mn-cs"/>
              </a:rPr>
              <a:t>Goal: </a:t>
            </a:r>
            <a:r>
              <a:rPr kumimoji="0" lang="en-US" sz="2200" b="0" i="0" u="none" strike="noStrike" kern="1200" cap="none" spc="0" normalizeH="0" baseline="0" noProof="0" dirty="0">
                <a:ln>
                  <a:noFill/>
                </a:ln>
                <a:solidFill>
                  <a:srgbClr val="00446A"/>
                </a:solidFill>
                <a:effectLst/>
                <a:uLnTx/>
                <a:uFillTx/>
                <a:latin typeface="Lato"/>
                <a:ea typeface="+mn-ea"/>
                <a:cs typeface="+mn-cs"/>
              </a:rPr>
              <a:t>Help public safety dispatchers provide accurate information to the responder community and road users.</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1" i="0" u="none" strike="noStrike" kern="1200" cap="none" spc="0" normalizeH="0" baseline="0" noProof="0" dirty="0">
                <a:ln>
                  <a:noFill/>
                </a:ln>
                <a:solidFill>
                  <a:srgbClr val="00446A"/>
                </a:solidFill>
                <a:effectLst/>
                <a:uLnTx/>
                <a:uFillTx/>
                <a:latin typeface="Lato"/>
                <a:ea typeface="+mn-ea"/>
                <a:cs typeface="+mn-cs"/>
              </a:rPr>
              <a:t>Action:	 </a:t>
            </a:r>
            <a:r>
              <a:rPr kumimoji="0" lang="en-US" sz="2200" b="0" i="0" u="none" strike="noStrike" kern="1200" cap="none" spc="0" normalizeH="0" baseline="0" noProof="0" dirty="0">
                <a:ln>
                  <a:noFill/>
                </a:ln>
                <a:solidFill>
                  <a:srgbClr val="00446A"/>
                </a:solidFill>
                <a:effectLst/>
                <a:uLnTx/>
                <a:uFillTx/>
                <a:latin typeface="Lato"/>
                <a:ea typeface="+mn-ea"/>
                <a:cs typeface="+mn-cs"/>
              </a:rPr>
              <a:t>SAFER interfaces with Waze to share information multiple incident response communities.</a:t>
            </a:r>
            <a:endParaRPr kumimoji="0" lang="en-US" sz="2200" b="1" i="0" u="none" strike="noStrike" kern="1200" cap="none" spc="0" normalizeH="0" baseline="0" noProof="0" dirty="0">
              <a:ln>
                <a:noFill/>
              </a:ln>
              <a:solidFill>
                <a:srgbClr val="00446A"/>
              </a:solidFill>
              <a:effectLst/>
              <a:uLnTx/>
              <a:uFillTx/>
              <a:latin typeface="Lato"/>
              <a:ea typeface="+mn-ea"/>
              <a:cs typeface="+mn-cs"/>
            </a:endParaRP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200" b="1" i="0" u="none" strike="noStrike" kern="1200" cap="none" spc="0" normalizeH="0" baseline="0" noProof="0" dirty="0">
                <a:ln>
                  <a:noFill/>
                </a:ln>
                <a:solidFill>
                  <a:srgbClr val="00446A"/>
                </a:solidFill>
                <a:effectLst/>
                <a:uLnTx/>
                <a:uFillTx/>
                <a:latin typeface="Lato"/>
                <a:ea typeface="+mn-ea"/>
                <a:cs typeface="+mn-cs"/>
              </a:rPr>
              <a:t>Outcome: </a:t>
            </a:r>
            <a:r>
              <a:rPr kumimoji="0" lang="en-US" sz="2200" b="0" i="0" u="none" strike="noStrike" kern="1200" cap="none" spc="0" normalizeH="0" baseline="0" noProof="0" dirty="0">
                <a:ln>
                  <a:noFill/>
                </a:ln>
                <a:solidFill>
                  <a:srgbClr val="00446A"/>
                </a:solidFill>
                <a:effectLst/>
                <a:uLnTx/>
                <a:uFillTx/>
                <a:latin typeface="Lato"/>
                <a:ea typeface="+mn-ea"/>
                <a:cs typeface="+mn-cs"/>
              </a:rPr>
              <a:t>Quicker incident detection   and response, and more timely and precise traveler information. </a:t>
            </a:r>
            <a:r>
              <a:rPr kumimoji="0" lang="en-US" sz="2200" b="0" i="0" u="none" strike="noStrike" kern="1200" cap="none" spc="0" normalizeH="0" baseline="0" noProof="0" dirty="0">
                <a:ln>
                  <a:noFill/>
                </a:ln>
                <a:solidFill>
                  <a:srgbClr val="000000"/>
                </a:solidFill>
                <a:effectLst/>
                <a:uLnTx/>
                <a:uFillTx/>
                <a:latin typeface="Lato"/>
                <a:ea typeface="+mn-ea"/>
                <a:cs typeface="+mn-cs"/>
              </a:rPr>
              <a:t> </a:t>
            </a:r>
            <a:endParaRPr kumimoji="0" lang="en-US" sz="2200" b="0" i="0" u="none" strike="noStrike" kern="1200" cap="none" spc="0" normalizeH="0" baseline="0" noProof="0" dirty="0">
              <a:ln>
                <a:noFill/>
              </a:ln>
              <a:solidFill>
                <a:srgbClr val="00446A"/>
              </a:solidFill>
              <a:effectLst/>
              <a:uLnTx/>
              <a:uFillTx/>
              <a:latin typeface="Lato"/>
              <a:ea typeface="+mn-ea"/>
              <a:cs typeface="+mn-cs"/>
            </a:endParaRPr>
          </a:p>
        </p:txBody>
      </p:sp>
      <p:pic>
        <p:nvPicPr>
          <p:cNvPr id="1026" name="Picture 2" descr="Screen captures of a road closure alert shown in the SAFER GIS application (at left) and in a navigation app (at right).">
            <a:extLst>
              <a:ext uri="{FF2B5EF4-FFF2-40B4-BE49-F238E27FC236}">
                <a16:creationId xmlns:a16="http://schemas.microsoft.com/office/drawing/2014/main" id="{FBE282A2-8B84-EA5B-54E7-0FDA45741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097" y="1764943"/>
            <a:ext cx="5787740" cy="4247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178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99A7D79-A4A5-E686-C6F5-DEE22D14159F}"/>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Lato"/>
                <a:ea typeface="+mn-ea"/>
                <a:cs typeface="+mn-cs"/>
              </a:rPr>
              <a:t>NCTCOG Presentation</a:t>
            </a:r>
            <a:endParaRPr kumimoji="0" lang="en-US" sz="1200" b="0" i="0" u="none" strike="noStrike" kern="1200" cap="none" spc="0" normalizeH="0" baseline="0" noProof="0" dirty="0">
              <a:ln>
                <a:noFill/>
              </a:ln>
              <a:solidFill>
                <a:srgbClr val="FFFFFF"/>
              </a:solidFill>
              <a:effectLst/>
              <a:uLnTx/>
              <a:uFillTx/>
              <a:latin typeface="Lato"/>
              <a:ea typeface="+mn-ea"/>
              <a:cs typeface="+mn-cs"/>
            </a:endParaRPr>
          </a:p>
        </p:txBody>
      </p:sp>
      <p:sp>
        <p:nvSpPr>
          <p:cNvPr id="5" name="Title 1">
            <a:extLst>
              <a:ext uri="{FF2B5EF4-FFF2-40B4-BE49-F238E27FC236}">
                <a16:creationId xmlns:a16="http://schemas.microsoft.com/office/drawing/2014/main" id="{F0CDDCF7-CFA4-617B-0025-54D16F8E5DB3}"/>
              </a:ext>
            </a:extLst>
          </p:cNvPr>
          <p:cNvSpPr txBox="1">
            <a:spLocks/>
          </p:cNvSpPr>
          <p:nvPr/>
        </p:nvSpPr>
        <p:spPr>
          <a:xfrm>
            <a:off x="660400" y="488064"/>
            <a:ext cx="10938164" cy="1001857"/>
          </a:xfrm>
          <a:prstGeom prst="rect">
            <a:avLst/>
          </a:prstGeom>
        </p:spPr>
        <p:txBody>
          <a:bodyPr/>
          <a:lstStyle>
            <a:lvl1pPr algn="l" defTabSz="914400" rtl="0" eaLnBrk="1" latinLnBrk="0" hangingPunct="1">
              <a:lnSpc>
                <a:spcPct val="90000"/>
              </a:lnSpc>
              <a:spcBef>
                <a:spcPct val="0"/>
              </a:spcBef>
              <a:buNone/>
              <a:defRPr sz="4400" kern="1200">
                <a:solidFill>
                  <a:schemeClr val="bg2">
                    <a:lumMod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Raleway"/>
                <a:ea typeface="+mj-ea"/>
                <a:cs typeface="+mj-cs"/>
              </a:rPr>
              <a:t>NCTCOG Traffic Signal Performance</a:t>
            </a:r>
          </a:p>
        </p:txBody>
      </p:sp>
      <p:sp>
        <p:nvSpPr>
          <p:cNvPr id="6" name="TextBox 5">
            <a:extLst>
              <a:ext uri="{FF2B5EF4-FFF2-40B4-BE49-F238E27FC236}">
                <a16:creationId xmlns:a16="http://schemas.microsoft.com/office/drawing/2014/main" id="{2A2135BE-E670-EA68-1325-B4C317468EB0}"/>
              </a:ext>
            </a:extLst>
          </p:cNvPr>
          <p:cNvSpPr txBox="1"/>
          <p:nvPr/>
        </p:nvSpPr>
        <p:spPr>
          <a:xfrm>
            <a:off x="660400" y="1489921"/>
            <a:ext cx="10871200" cy="4276698"/>
          </a:xfrm>
          <a:prstGeom prst="rect">
            <a:avLst/>
          </a:prstGeom>
          <a:solidFill>
            <a:schemeClr val="bg2"/>
          </a:solidFill>
        </p:spPr>
        <p:txBody>
          <a:bodyPr wrap="square" tIns="274320">
            <a:noAutofit/>
          </a:bodyPr>
          <a:lstStyle/>
          <a:p>
            <a:pPr marL="1997075" marR="0" lvl="0" indent="-1997075" algn="l" defTabSz="914400" rtl="0" eaLnBrk="1" fontAlgn="auto" latinLnBrk="0" hangingPunct="1">
              <a:lnSpc>
                <a:spcPct val="100000"/>
              </a:lnSpc>
              <a:spcBef>
                <a:spcPts val="0"/>
              </a:spcBef>
              <a:spcAft>
                <a:spcPts val="1800"/>
              </a:spcAft>
              <a:buClrTx/>
              <a:buSzTx/>
              <a:buFontTx/>
              <a:buNone/>
              <a:tabLst>
                <a:tab pos="1608138" algn="r"/>
              </a:tabLst>
              <a:defRPr/>
            </a:pPr>
            <a:r>
              <a:rPr kumimoji="0" lang="en-US" sz="2600" b="1" i="0" u="none" strike="noStrike" kern="1200" cap="none" spc="0" normalizeH="0" baseline="0" noProof="0" dirty="0">
                <a:ln>
                  <a:noFill/>
                </a:ln>
                <a:solidFill>
                  <a:srgbClr val="00446A"/>
                </a:solidFill>
                <a:effectLst/>
                <a:uLnTx/>
                <a:uFillTx/>
                <a:latin typeface="Lato"/>
                <a:ea typeface="+mn-ea"/>
                <a:cs typeface="+mn-cs"/>
              </a:rPr>
              <a:t>	 Goal:	</a:t>
            </a:r>
            <a:r>
              <a:rPr kumimoji="0" lang="en-US" sz="2600" b="0" i="0" u="none" strike="noStrike" kern="1200" cap="none" spc="0" normalizeH="0" baseline="0" noProof="0" dirty="0">
                <a:ln>
                  <a:noFill/>
                </a:ln>
                <a:solidFill>
                  <a:srgbClr val="00446A"/>
                </a:solidFill>
                <a:effectLst/>
                <a:uLnTx/>
                <a:uFillTx/>
                <a:latin typeface="Lato"/>
                <a:ea typeface="+mn-ea"/>
                <a:cs typeface="+mn-cs"/>
              </a:rPr>
              <a:t>Evaluate performance of and better manage all 7,000 	 traffic signals within the NCTCOG region.</a:t>
            </a:r>
          </a:p>
          <a:p>
            <a:pPr marL="1997075" marR="0" lvl="0" indent="-1997075" algn="l" defTabSz="914400" rtl="0" eaLnBrk="1" fontAlgn="auto" latinLnBrk="0" hangingPunct="1">
              <a:lnSpc>
                <a:spcPct val="100000"/>
              </a:lnSpc>
              <a:spcBef>
                <a:spcPts val="0"/>
              </a:spcBef>
              <a:spcAft>
                <a:spcPts val="1800"/>
              </a:spcAft>
              <a:buClrTx/>
              <a:buSzTx/>
              <a:buFontTx/>
              <a:buNone/>
              <a:tabLst>
                <a:tab pos="1608138" algn="r"/>
              </a:tabLst>
              <a:defRPr/>
            </a:pPr>
            <a:r>
              <a:rPr kumimoji="0" lang="en-US" sz="2600" b="1" i="0" u="none" strike="noStrike" kern="1200" cap="none" spc="0" normalizeH="0" baseline="0" noProof="0" dirty="0">
                <a:ln>
                  <a:noFill/>
                </a:ln>
                <a:solidFill>
                  <a:srgbClr val="00446A"/>
                </a:solidFill>
                <a:effectLst/>
                <a:uLnTx/>
                <a:uFillTx/>
                <a:latin typeface="Lato"/>
                <a:ea typeface="+mn-ea"/>
                <a:cs typeface="+mn-cs"/>
              </a:rPr>
              <a:t>	Action:	</a:t>
            </a:r>
            <a:r>
              <a:rPr kumimoji="0" lang="en-US" sz="2600" b="0" i="0" u="none" strike="noStrike" kern="1200" cap="none" spc="0" normalizeH="0" baseline="0" noProof="0" dirty="0">
                <a:ln>
                  <a:noFill/>
                </a:ln>
                <a:solidFill>
                  <a:srgbClr val="00446A"/>
                </a:solidFill>
                <a:effectLst/>
                <a:uLnTx/>
                <a:uFillTx/>
                <a:latin typeface="Lato"/>
                <a:ea typeface="+mn-ea"/>
                <a:cs typeface="+mn-cs"/>
              </a:rPr>
              <a:t>Purchase platform and data to analyze performance.</a:t>
            </a:r>
          </a:p>
          <a:p>
            <a:pPr marL="1997075" marR="0" lvl="0" indent="-1997075" algn="l" defTabSz="914400" rtl="0" eaLnBrk="1" fontAlgn="auto" latinLnBrk="0" hangingPunct="1">
              <a:lnSpc>
                <a:spcPct val="100000"/>
              </a:lnSpc>
              <a:spcBef>
                <a:spcPts val="0"/>
              </a:spcBef>
              <a:spcAft>
                <a:spcPts val="0"/>
              </a:spcAft>
              <a:buClrTx/>
              <a:buSzTx/>
              <a:buFontTx/>
              <a:buNone/>
              <a:tabLst>
                <a:tab pos="1608138" algn="r"/>
              </a:tabLst>
              <a:defRPr/>
            </a:pPr>
            <a:r>
              <a:rPr kumimoji="0" lang="en-US" sz="2600" b="1" i="0" u="none" strike="noStrike" kern="1200" cap="none" spc="0" normalizeH="0" baseline="0" noProof="0" dirty="0">
                <a:ln>
                  <a:noFill/>
                </a:ln>
                <a:solidFill>
                  <a:srgbClr val="00446A"/>
                </a:solidFill>
                <a:effectLst/>
                <a:uLnTx/>
                <a:uFillTx/>
                <a:latin typeface="Lato"/>
                <a:ea typeface="+mn-ea"/>
                <a:cs typeface="+mn-cs"/>
              </a:rPr>
              <a:t>	Outcomes:	</a:t>
            </a:r>
            <a:r>
              <a:rPr kumimoji="0" lang="en-US" sz="2600" b="0" i="0" u="none" strike="noStrike" kern="1200" cap="none" spc="0" normalizeH="0" baseline="0" noProof="0" dirty="0">
                <a:ln>
                  <a:noFill/>
                </a:ln>
                <a:solidFill>
                  <a:srgbClr val="00446A"/>
                </a:solidFill>
                <a:effectLst/>
                <a:uLnTx/>
                <a:uFillTx/>
                <a:latin typeface="Lato"/>
                <a:ea typeface="+mn-ea"/>
                <a:cs typeface="+mn-cs"/>
              </a:rPr>
              <a:t>Identify non-performing signals, and whether additional </a:t>
            </a:r>
          </a:p>
          <a:p>
            <a:pPr marL="1997075" marR="0" lvl="0" indent="-1997075" algn="l" defTabSz="914400" rtl="0" eaLnBrk="1" fontAlgn="auto" latinLnBrk="0" hangingPunct="1">
              <a:lnSpc>
                <a:spcPct val="100000"/>
              </a:lnSpc>
              <a:spcBef>
                <a:spcPts val="0"/>
              </a:spcBef>
              <a:spcAft>
                <a:spcPts val="600"/>
              </a:spcAft>
              <a:buClrTx/>
              <a:buSzTx/>
              <a:buFontTx/>
              <a:buNone/>
              <a:tabLst>
                <a:tab pos="1608138" algn="r"/>
              </a:tabLst>
              <a:defRPr/>
            </a:pPr>
            <a:r>
              <a:rPr kumimoji="0" lang="en-US" sz="2600" b="0" i="0" u="none" strike="noStrike" kern="1200" cap="none" spc="0" normalizeH="0" baseline="0" noProof="0" dirty="0">
                <a:ln>
                  <a:noFill/>
                </a:ln>
                <a:solidFill>
                  <a:srgbClr val="00446A"/>
                </a:solidFill>
                <a:effectLst/>
                <a:uLnTx/>
                <a:uFillTx/>
                <a:latin typeface="Lato"/>
                <a:ea typeface="+mn-ea"/>
                <a:cs typeface="+mn-cs"/>
              </a:rPr>
              <a:t>	</a:t>
            </a:r>
            <a:r>
              <a:rPr kumimoji="0" lang="en-US" sz="2600" b="0" i="1" u="none" strike="noStrike" kern="1200" cap="none" spc="0" normalizeH="0" baseline="0" noProof="0" dirty="0">
                <a:ln>
                  <a:noFill/>
                </a:ln>
                <a:solidFill>
                  <a:srgbClr val="00446A"/>
                </a:solidFill>
                <a:effectLst/>
                <a:uLnTx/>
                <a:uFillTx/>
                <a:latin typeface="Lato"/>
                <a:ea typeface="+mn-ea"/>
                <a:cs typeface="+mn-cs"/>
              </a:rPr>
              <a:t> (</a:t>
            </a:r>
            <a:r>
              <a:rPr kumimoji="0" lang="en-US" sz="2600" b="1" i="1" u="none" strike="noStrike" kern="1200" cap="none" spc="0" normalizeH="0" baseline="0" noProof="0" dirty="0">
                <a:ln>
                  <a:noFill/>
                </a:ln>
                <a:solidFill>
                  <a:srgbClr val="00446A"/>
                </a:solidFill>
                <a:effectLst/>
                <a:uLnTx/>
                <a:uFillTx/>
                <a:latin typeface="Lato"/>
                <a:ea typeface="+mn-ea"/>
                <a:cs typeface="+mn-cs"/>
              </a:rPr>
              <a:t>Intended</a:t>
            </a:r>
            <a:r>
              <a:rPr kumimoji="0" lang="en-US" sz="2600" b="0" i="1" u="none" strike="noStrike" kern="1200" cap="none" spc="0" normalizeH="0" baseline="0" noProof="0" dirty="0">
                <a:ln>
                  <a:noFill/>
                </a:ln>
                <a:solidFill>
                  <a:srgbClr val="00446A"/>
                </a:solidFill>
                <a:effectLst/>
                <a:uLnTx/>
                <a:uFillTx/>
                <a:latin typeface="Lato"/>
                <a:ea typeface="+mn-ea"/>
                <a:cs typeface="+mn-cs"/>
              </a:rPr>
              <a:t>)</a:t>
            </a:r>
            <a:r>
              <a:rPr kumimoji="0" lang="en-US" sz="2600" b="0" i="0" u="none" strike="noStrike" kern="1200" cap="none" spc="0" normalizeH="0" baseline="0" noProof="0" dirty="0">
                <a:ln>
                  <a:noFill/>
                </a:ln>
                <a:solidFill>
                  <a:srgbClr val="00446A"/>
                </a:solidFill>
                <a:effectLst/>
                <a:uLnTx/>
                <a:uFillTx/>
                <a:latin typeface="Lato"/>
                <a:ea typeface="+mn-ea"/>
                <a:cs typeface="+mn-cs"/>
              </a:rPr>
              <a:t>	capacity is needed.</a:t>
            </a:r>
          </a:p>
          <a:p>
            <a:pPr marL="1997075" marR="0" lvl="0" indent="-1997075" algn="l" defTabSz="914400" rtl="0" eaLnBrk="1" fontAlgn="auto" latinLnBrk="0" hangingPunct="1">
              <a:lnSpc>
                <a:spcPct val="100000"/>
              </a:lnSpc>
              <a:spcBef>
                <a:spcPts val="0"/>
              </a:spcBef>
              <a:spcAft>
                <a:spcPts val="600"/>
              </a:spcAft>
              <a:buClrTx/>
              <a:buSzTx/>
              <a:buFontTx/>
              <a:buNone/>
              <a:tabLst>
                <a:tab pos="1608138" algn="r"/>
              </a:tabLst>
              <a:defRPr/>
            </a:pPr>
            <a:r>
              <a:rPr kumimoji="0" lang="en-US" sz="2600" b="0" i="0" u="none" strike="noStrike" kern="1200" cap="none" spc="0" normalizeH="0" baseline="0" noProof="0" dirty="0">
                <a:ln>
                  <a:noFill/>
                </a:ln>
                <a:solidFill>
                  <a:srgbClr val="00446A"/>
                </a:solidFill>
                <a:effectLst/>
                <a:uLnTx/>
                <a:uFillTx/>
                <a:latin typeface="Lato"/>
                <a:ea typeface="+mn-ea"/>
                <a:cs typeface="+mn-cs"/>
              </a:rPr>
              <a:t> </a:t>
            </a:r>
            <a:r>
              <a:rPr kumimoji="0" lang="en-US" sz="2600" b="0" i="1" u="none" strike="noStrike" kern="1200" cap="none" spc="0" normalizeH="0" baseline="0" noProof="0" dirty="0">
                <a:ln>
                  <a:noFill/>
                </a:ln>
                <a:solidFill>
                  <a:srgbClr val="00446A"/>
                </a:solidFill>
                <a:effectLst/>
                <a:uLnTx/>
                <a:uFillTx/>
                <a:latin typeface="Lato"/>
                <a:ea typeface="+mn-ea"/>
                <a:cs typeface="+mn-cs"/>
              </a:rPr>
              <a:t>		</a:t>
            </a:r>
            <a:r>
              <a:rPr kumimoji="0" lang="en-US" sz="2600" b="0" i="0" u="none" strike="noStrike" kern="1200" cap="none" spc="0" normalizeH="0" baseline="0" noProof="0" dirty="0">
                <a:ln>
                  <a:noFill/>
                </a:ln>
                <a:solidFill>
                  <a:srgbClr val="00446A"/>
                </a:solidFill>
                <a:effectLst/>
                <a:uLnTx/>
                <a:uFillTx/>
                <a:latin typeface="Lato"/>
                <a:ea typeface="+mn-ea"/>
                <a:cs typeface="+mn-cs"/>
              </a:rPr>
              <a:t>Quickly identify malfunctioning traffic signal equipment,</a:t>
            </a:r>
          </a:p>
          <a:p>
            <a:pPr marL="1997075" marR="0" lvl="0" indent="-1997075" algn="l" defTabSz="914400" rtl="0" eaLnBrk="1" fontAlgn="auto" latinLnBrk="0" hangingPunct="1">
              <a:lnSpc>
                <a:spcPct val="100000"/>
              </a:lnSpc>
              <a:spcBef>
                <a:spcPts val="0"/>
              </a:spcBef>
              <a:spcAft>
                <a:spcPts val="600"/>
              </a:spcAft>
              <a:buClrTx/>
              <a:buSzTx/>
              <a:buFontTx/>
              <a:buNone/>
              <a:tabLst>
                <a:tab pos="1608138" algn="r"/>
              </a:tabLst>
              <a:defRPr/>
            </a:pPr>
            <a:r>
              <a:rPr kumimoji="0" lang="en-US" sz="2600" b="0" i="0" u="none" strike="noStrike" kern="1200" cap="none" spc="0" normalizeH="0" baseline="0" noProof="0" dirty="0">
                <a:ln>
                  <a:noFill/>
                </a:ln>
                <a:solidFill>
                  <a:srgbClr val="00446A"/>
                </a:solidFill>
                <a:effectLst/>
                <a:uLnTx/>
                <a:uFillTx/>
                <a:latin typeface="Lato"/>
                <a:ea typeface="+mn-ea"/>
                <a:cs typeface="+mn-cs"/>
              </a:rPr>
              <a:t>		Asses whether signal timing or coordination is needed.</a:t>
            </a:r>
          </a:p>
        </p:txBody>
      </p:sp>
    </p:spTree>
    <p:extLst>
      <p:ext uri="{BB962C8B-B14F-4D97-AF65-F5344CB8AC3E}">
        <p14:creationId xmlns:p14="http://schemas.microsoft.com/office/powerpoint/2010/main" val="2151632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3C321-6572-4EB4-A5A6-685485C9FCA3}"/>
              </a:ext>
            </a:extLst>
          </p:cNvPr>
          <p:cNvSpPr>
            <a:spLocks noGrp="1"/>
          </p:cNvSpPr>
          <p:nvPr>
            <p:ph type="title"/>
          </p:nvPr>
        </p:nvSpPr>
        <p:spPr>
          <a:xfrm>
            <a:off x="219523" y="187438"/>
            <a:ext cx="11972478" cy="1314791"/>
          </a:xfrm>
        </p:spPr>
        <p:txBody>
          <a:bodyPr>
            <a:normAutofit fontScale="90000"/>
          </a:bodyPr>
          <a:lstStyle/>
          <a:p>
            <a:pPr marL="2517775" indent="-2517775">
              <a:lnSpc>
                <a:spcPct val="100000"/>
              </a:lnSpc>
            </a:pPr>
            <a:r>
              <a:rPr lang="en-US" dirty="0">
                <a:solidFill>
                  <a:schemeClr val="accent4"/>
                </a:solidFill>
              </a:rPr>
              <a:t>Example: 	</a:t>
            </a:r>
            <a:r>
              <a:rPr lang="en-US" dirty="0"/>
              <a:t>District Department of Transportation Crowdsources Pothole Detection</a:t>
            </a:r>
          </a:p>
        </p:txBody>
      </p:sp>
      <p:sp>
        <p:nvSpPr>
          <p:cNvPr id="3" name="Content Placeholder 2">
            <a:extLst>
              <a:ext uri="{FF2B5EF4-FFF2-40B4-BE49-F238E27FC236}">
                <a16:creationId xmlns:a16="http://schemas.microsoft.com/office/drawing/2014/main" id="{07717334-7F89-401E-9D81-E117D2851E84}"/>
              </a:ext>
            </a:extLst>
          </p:cNvPr>
          <p:cNvSpPr>
            <a:spLocks noGrp="1"/>
          </p:cNvSpPr>
          <p:nvPr>
            <p:ph idx="1"/>
          </p:nvPr>
        </p:nvSpPr>
        <p:spPr>
          <a:xfrm>
            <a:off x="520147" y="2187574"/>
            <a:ext cx="11433570" cy="4351338"/>
          </a:xfrm>
        </p:spPr>
        <p:txBody>
          <a:bodyPr/>
          <a:lstStyle/>
          <a:p>
            <a:pPr marL="0" indent="0">
              <a:lnSpc>
                <a:spcPct val="100000"/>
              </a:lnSpc>
              <a:spcAft>
                <a:spcPts val="1200"/>
              </a:spcAft>
              <a:buNone/>
            </a:pPr>
            <a:r>
              <a:rPr lang="en-US" dirty="0"/>
              <a:t>The District Department of Transportation (Washington, DC) launched a </a:t>
            </a:r>
            <a:r>
              <a:rPr lang="en-US" dirty="0" err="1"/>
              <a:t>Potholepalooza</a:t>
            </a:r>
            <a:r>
              <a:rPr lang="en-US" dirty="0"/>
              <a:t> campaign using social media.</a:t>
            </a:r>
          </a:p>
          <a:p>
            <a:pPr>
              <a:lnSpc>
                <a:spcPct val="100000"/>
              </a:lnSpc>
              <a:spcAft>
                <a:spcPts val="1200"/>
              </a:spcAft>
            </a:pPr>
            <a:r>
              <a:rPr lang="en-US" sz="2400" dirty="0"/>
              <a:t>11,000 potholes identified via crowdsourcing (e.g., 311 calls) and conventional, city employees’ reports in 3</a:t>
            </a:r>
            <a:r>
              <a:rPr lang="en-US" sz="2400" strike="sngStrike" dirty="0"/>
              <a:t> </a:t>
            </a:r>
            <a:r>
              <a:rPr lang="en-US" sz="2400" dirty="0"/>
              <a:t>months</a:t>
            </a:r>
          </a:p>
          <a:p>
            <a:pPr>
              <a:lnSpc>
                <a:spcPct val="100000"/>
              </a:lnSpc>
              <a:spcAft>
                <a:spcPts val="1200"/>
              </a:spcAft>
            </a:pPr>
            <a:r>
              <a:rPr lang="en-US" sz="2400" dirty="0"/>
              <a:t>10,000 potholes reported by its 650,000 Waze™ users in a month</a:t>
            </a:r>
            <a:endParaRPr lang="en-US" sz="2400" strike="sngStrike" dirty="0">
              <a:solidFill>
                <a:srgbClr val="FF0000"/>
              </a:solidFill>
            </a:endParaRPr>
          </a:p>
        </p:txBody>
      </p:sp>
      <p:sp>
        <p:nvSpPr>
          <p:cNvPr id="4" name="Slide Number Placeholder 3">
            <a:extLst>
              <a:ext uri="{FF2B5EF4-FFF2-40B4-BE49-F238E27FC236}">
                <a16:creationId xmlns:a16="http://schemas.microsoft.com/office/drawing/2014/main" id="{2A70CAC8-0C58-4927-BFA6-D4BB54AC05B5}"/>
              </a:ext>
            </a:extLst>
          </p:cNvPr>
          <p:cNvSpPr>
            <a:spLocks noGrp="1"/>
          </p:cNvSpPr>
          <p:nvPr>
            <p:ph type="sldNum" sz="quarter" idx="12"/>
          </p:nvPr>
        </p:nvSpPr>
        <p:spPr/>
        <p:txBody>
          <a:bodyPr/>
          <a:lstStyle/>
          <a:p>
            <a:fld id="{C10DD06B-44D0-4B5F-9DB8-096B8174C7B9}" type="slidenum">
              <a:rPr lang="en-US" smtClean="0">
                <a:solidFill>
                  <a:schemeClr val="tx1"/>
                </a:solidFill>
              </a:rPr>
              <a:pPr/>
              <a:t>35</a:t>
            </a:fld>
            <a:endParaRPr lang="en-US" dirty="0">
              <a:solidFill>
                <a:schemeClr val="tx1"/>
              </a:solidFill>
            </a:endParaRPr>
          </a:p>
        </p:txBody>
      </p:sp>
      <p:sp>
        <p:nvSpPr>
          <p:cNvPr id="11" name="TextBox 10">
            <a:extLst>
              <a:ext uri="{FF2B5EF4-FFF2-40B4-BE49-F238E27FC236}">
                <a16:creationId xmlns:a16="http://schemas.microsoft.com/office/drawing/2014/main" id="{32335C2C-048E-4A2F-803E-0985F0D2628A}"/>
              </a:ext>
            </a:extLst>
          </p:cNvPr>
          <p:cNvSpPr txBox="1"/>
          <p:nvPr/>
        </p:nvSpPr>
        <p:spPr>
          <a:xfrm>
            <a:off x="9234779" y="5984797"/>
            <a:ext cx="2718938"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District DOT.</a:t>
            </a:r>
          </a:p>
        </p:txBody>
      </p:sp>
      <p:pic>
        <p:nvPicPr>
          <p:cNvPr id="9" name="Picture 8" descr="Screenshot of DDOT's social media post encouraging Waze users to keep up the good work in reporting potholes.">
            <a:extLst>
              <a:ext uri="{FF2B5EF4-FFF2-40B4-BE49-F238E27FC236}">
                <a16:creationId xmlns:a16="http://schemas.microsoft.com/office/drawing/2014/main" id="{52E3BF27-F83F-7D29-04EF-F6AACA6CFC75}"/>
              </a:ext>
            </a:extLst>
          </p:cNvPr>
          <p:cNvPicPr>
            <a:picLocks noChangeAspect="1"/>
          </p:cNvPicPr>
          <p:nvPr/>
        </p:nvPicPr>
        <p:blipFill>
          <a:blip r:embed="rId3"/>
          <a:stretch>
            <a:fillRect/>
          </a:stretch>
        </p:blipFill>
        <p:spPr>
          <a:xfrm>
            <a:off x="3811674" y="4808167"/>
            <a:ext cx="8102286" cy="1176630"/>
          </a:xfrm>
          <a:prstGeom prst="rect">
            <a:avLst/>
          </a:prstGeom>
        </p:spPr>
      </p:pic>
    </p:spTree>
    <p:extLst>
      <p:ext uri="{BB962C8B-B14F-4D97-AF65-F5344CB8AC3E}">
        <p14:creationId xmlns:p14="http://schemas.microsoft.com/office/powerpoint/2010/main" val="198293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123E9-0B61-5ECE-2244-0A893474BD86}"/>
              </a:ext>
            </a:extLst>
          </p:cNvPr>
          <p:cNvSpPr>
            <a:spLocks noGrp="1"/>
          </p:cNvSpPr>
          <p:nvPr>
            <p:ph type="title"/>
          </p:nvPr>
        </p:nvSpPr>
        <p:spPr>
          <a:xfrm>
            <a:off x="745670" y="167121"/>
            <a:ext cx="5945415" cy="1407692"/>
          </a:xfrm>
        </p:spPr>
        <p:txBody>
          <a:bodyPr>
            <a:normAutofit fontScale="90000"/>
          </a:bodyPr>
          <a:lstStyle/>
          <a:p>
            <a:pPr>
              <a:lnSpc>
                <a:spcPct val="100000"/>
              </a:lnSpc>
            </a:pPr>
            <a:r>
              <a:rPr lang="en-US" dirty="0"/>
              <a:t>Kansas City Scout Crowdsourced Pothole Report Tool</a:t>
            </a:r>
          </a:p>
        </p:txBody>
      </p:sp>
      <p:sp>
        <p:nvSpPr>
          <p:cNvPr id="3" name="Content Placeholder 2">
            <a:extLst>
              <a:ext uri="{FF2B5EF4-FFF2-40B4-BE49-F238E27FC236}">
                <a16:creationId xmlns:a16="http://schemas.microsoft.com/office/drawing/2014/main" id="{28E0A25C-DB27-5EA7-BE5E-0BBAD9DD0A74}"/>
              </a:ext>
            </a:extLst>
          </p:cNvPr>
          <p:cNvSpPr>
            <a:spLocks noGrp="1"/>
          </p:cNvSpPr>
          <p:nvPr>
            <p:ph idx="1"/>
          </p:nvPr>
        </p:nvSpPr>
        <p:spPr>
          <a:xfrm>
            <a:off x="653142" y="2213810"/>
            <a:ext cx="6298164" cy="3563029"/>
          </a:xfrm>
        </p:spPr>
        <p:txBody>
          <a:bodyPr>
            <a:normAutofit lnSpcReduction="10000"/>
          </a:bodyPr>
          <a:lstStyle/>
          <a:p>
            <a:pPr>
              <a:lnSpc>
                <a:spcPct val="100000"/>
              </a:lnSpc>
              <a:spcBef>
                <a:spcPts val="1800"/>
              </a:spcBef>
            </a:pPr>
            <a:r>
              <a:rPr lang="en-US" dirty="0"/>
              <a:t>Automated pull of potholes from Waze shared with maintenance</a:t>
            </a:r>
            <a:endParaRPr lang="en-US" strike="sngStrike" dirty="0">
              <a:solidFill>
                <a:srgbClr val="FF0000"/>
              </a:solidFill>
            </a:endParaRPr>
          </a:p>
          <a:p>
            <a:pPr>
              <a:lnSpc>
                <a:spcPct val="100000"/>
              </a:lnSpc>
              <a:spcBef>
                <a:spcPts val="1800"/>
              </a:spcBef>
            </a:pPr>
            <a:r>
              <a:rPr lang="en-US" dirty="0"/>
              <a:t>Field-evaluated reports</a:t>
            </a:r>
            <a:endParaRPr lang="en-US" strike="sngStrike" dirty="0">
              <a:solidFill>
                <a:srgbClr val="FF0000"/>
              </a:solidFill>
            </a:endParaRPr>
          </a:p>
          <a:p>
            <a:pPr>
              <a:lnSpc>
                <a:spcPct val="100000"/>
              </a:lnSpc>
              <a:spcBef>
                <a:spcPts val="1800"/>
              </a:spcBef>
            </a:pPr>
            <a:r>
              <a:rPr lang="en-US" dirty="0"/>
              <a:t>Expanding its use beyond Kansas City’s boundaries</a:t>
            </a:r>
            <a:endParaRPr lang="en-US" strike="sngStrike" dirty="0">
              <a:solidFill>
                <a:srgbClr val="FF0000"/>
              </a:solidFill>
            </a:endParaRPr>
          </a:p>
          <a:p>
            <a:pPr>
              <a:lnSpc>
                <a:spcPct val="100000"/>
              </a:lnSpc>
              <a:spcBef>
                <a:spcPts val="1800"/>
              </a:spcBef>
            </a:pPr>
            <a:r>
              <a:rPr lang="en-US" dirty="0"/>
              <a:t>Improvements in operations </a:t>
            </a:r>
            <a:br>
              <a:rPr lang="en-US" dirty="0"/>
            </a:br>
            <a:r>
              <a:rPr lang="en-US" dirty="0"/>
              <a:t>and safety</a:t>
            </a:r>
            <a:endParaRPr lang="en-US" strike="sngStrike" dirty="0">
              <a:solidFill>
                <a:srgbClr val="FF0000"/>
              </a:solidFill>
            </a:endParaRPr>
          </a:p>
        </p:txBody>
      </p:sp>
      <p:sp>
        <p:nvSpPr>
          <p:cNvPr id="4" name="Slide Number Placeholder 3">
            <a:extLst>
              <a:ext uri="{FF2B5EF4-FFF2-40B4-BE49-F238E27FC236}">
                <a16:creationId xmlns:a16="http://schemas.microsoft.com/office/drawing/2014/main" id="{4ADAA4D9-91BB-D64A-C6ED-BD5EBC004E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pic>
        <p:nvPicPr>
          <p:cNvPr id="2050" name="Picture 2">
            <a:extLst>
              <a:ext uri="{FF2B5EF4-FFF2-40B4-BE49-F238E27FC236}">
                <a16:creationId xmlns:a16="http://schemas.microsoft.com/office/drawing/2014/main" id="{AD8C797E-0947-DE6E-3CAD-C9351FA2123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9" t="1010" r="2043" b="4331"/>
          <a:stretch/>
        </p:blipFill>
        <p:spPr bwMode="auto">
          <a:xfrm>
            <a:off x="7049504" y="365125"/>
            <a:ext cx="4781193" cy="5411715"/>
          </a:xfrm>
          <a:prstGeom prst="rect">
            <a:avLst/>
          </a:prstGeom>
          <a:noFill/>
          <a:ln w="76200">
            <a:solidFill>
              <a:srgbClr val="06244A"/>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3709D1-8327-FD97-87B2-86F101FDC202}"/>
              </a:ext>
            </a:extLst>
          </p:cNvPr>
          <p:cNvSpPr txBox="1"/>
          <p:nvPr/>
        </p:nvSpPr>
        <p:spPr>
          <a:xfrm>
            <a:off x="8221924" y="5804985"/>
            <a:ext cx="3692036" cy="261610"/>
          </a:xfrm>
          <a:prstGeom prst="rect">
            <a:avLst/>
          </a:prstGeom>
          <a:noFill/>
        </p:spPr>
        <p:txBody>
          <a:bodyPr wrap="none" rtlCol="0">
            <a:spAutoFit/>
          </a:bodyPr>
          <a:lstStyle/>
          <a:p>
            <a:r>
              <a:rPr lang="en-US" sz="1100" dirty="0">
                <a:solidFill>
                  <a:schemeClr val="bg1"/>
                </a:solidFill>
              </a:rPr>
              <a:t>Image: Pexels.com/Kam Pratt, Data Source: Kansas City Scout.</a:t>
            </a:r>
          </a:p>
        </p:txBody>
      </p:sp>
    </p:spTree>
    <p:extLst>
      <p:ext uri="{BB962C8B-B14F-4D97-AF65-F5344CB8AC3E}">
        <p14:creationId xmlns:p14="http://schemas.microsoft.com/office/powerpoint/2010/main" val="2539296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682E-23C5-4114-9555-7CD893C7352B}"/>
              </a:ext>
            </a:extLst>
          </p:cNvPr>
          <p:cNvSpPr>
            <a:spLocks noGrp="1"/>
          </p:cNvSpPr>
          <p:nvPr>
            <p:ph type="title"/>
          </p:nvPr>
        </p:nvSpPr>
        <p:spPr>
          <a:xfrm>
            <a:off x="638629" y="365125"/>
            <a:ext cx="11070771" cy="1325563"/>
          </a:xfrm>
        </p:spPr>
        <p:txBody>
          <a:bodyPr>
            <a:normAutofit/>
          </a:bodyPr>
          <a:lstStyle/>
          <a:p>
            <a:pPr marL="2403475" indent="-2403475">
              <a:lnSpc>
                <a:spcPct val="100000"/>
              </a:lnSpc>
              <a:tabLst>
                <a:tab pos="2462213" algn="l"/>
              </a:tabLst>
            </a:pPr>
            <a:r>
              <a:rPr lang="en-US" sz="4000" dirty="0">
                <a:solidFill>
                  <a:schemeClr val="accent4"/>
                </a:solidFill>
              </a:rPr>
              <a:t>Example: </a:t>
            </a:r>
            <a:r>
              <a:rPr lang="en-US" sz="4000" dirty="0"/>
              <a:t>Ohio DOT Uses Vehicle Probe Data for Nine Different Applications!</a:t>
            </a:r>
          </a:p>
        </p:txBody>
      </p:sp>
      <p:sp>
        <p:nvSpPr>
          <p:cNvPr id="3" name="Content Placeholder 2">
            <a:extLst>
              <a:ext uri="{FF2B5EF4-FFF2-40B4-BE49-F238E27FC236}">
                <a16:creationId xmlns:a16="http://schemas.microsoft.com/office/drawing/2014/main" id="{48AA0A93-6A5F-400A-B0D1-B45824F9E7F3}"/>
              </a:ext>
            </a:extLst>
          </p:cNvPr>
          <p:cNvSpPr>
            <a:spLocks noGrp="1"/>
          </p:cNvSpPr>
          <p:nvPr>
            <p:ph idx="1"/>
          </p:nvPr>
        </p:nvSpPr>
        <p:spPr>
          <a:xfrm>
            <a:off x="638630" y="2022005"/>
            <a:ext cx="4763900" cy="3645723"/>
          </a:xfrm>
        </p:spPr>
        <p:txBody>
          <a:bodyPr>
            <a:normAutofit/>
          </a:bodyPr>
          <a:lstStyle/>
          <a:p>
            <a:pPr marL="0" indent="0">
              <a:lnSpc>
                <a:spcPct val="100000"/>
              </a:lnSpc>
              <a:buNone/>
            </a:pPr>
            <a:r>
              <a:rPr lang="en-US" dirty="0"/>
              <a:t>Collects 27,000 center-lane miles of interstate, U.S., and State route probe data. The agency applies the data for real-time and archived uses.</a:t>
            </a:r>
            <a:endParaRPr lang="en-US" sz="2600" dirty="0"/>
          </a:p>
        </p:txBody>
      </p:sp>
      <p:sp>
        <p:nvSpPr>
          <p:cNvPr id="4" name="Slide Number Placeholder 3">
            <a:extLst>
              <a:ext uri="{FF2B5EF4-FFF2-40B4-BE49-F238E27FC236}">
                <a16:creationId xmlns:a16="http://schemas.microsoft.com/office/drawing/2014/main" id="{1AB87EB5-5D4D-4E21-9015-5F213784EA7C}"/>
              </a:ext>
            </a:extLst>
          </p:cNvPr>
          <p:cNvSpPr>
            <a:spLocks noGrp="1"/>
          </p:cNvSpPr>
          <p:nvPr>
            <p:ph type="sldNum" sz="quarter" idx="12"/>
          </p:nvPr>
        </p:nvSpPr>
        <p:spPr/>
        <p:txBody>
          <a:bodyPr/>
          <a:lstStyle/>
          <a:p>
            <a:fld id="{C10DD06B-44D0-4B5F-9DB8-096B8174C7B9}" type="slidenum">
              <a:rPr lang="en-US" smtClean="0"/>
              <a:pPr/>
              <a:t>37</a:t>
            </a:fld>
            <a:endParaRPr lang="en-US" dirty="0"/>
          </a:p>
        </p:txBody>
      </p:sp>
      <p:sp>
        <p:nvSpPr>
          <p:cNvPr id="14" name="TextBox 13">
            <a:extLst>
              <a:ext uri="{FF2B5EF4-FFF2-40B4-BE49-F238E27FC236}">
                <a16:creationId xmlns:a16="http://schemas.microsoft.com/office/drawing/2014/main" id="{464854D7-AC07-4C2E-B7CD-92B5AEDE38D6}"/>
              </a:ext>
            </a:extLst>
          </p:cNvPr>
          <p:cNvSpPr txBox="1"/>
          <p:nvPr/>
        </p:nvSpPr>
        <p:spPr>
          <a:xfrm>
            <a:off x="8988151" y="3832674"/>
            <a:ext cx="303107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Ohi</a:t>
            </a:r>
            <a:r>
              <a:rPr lang="en-US" sz="1100" dirty="0">
                <a:solidFill>
                  <a:schemeClr val="bg1"/>
                </a:solidFill>
                <a:latin typeface="Calibri" panose="020F0502020204030204" pitchFamily="34" charset="0"/>
                <a:cs typeface="Calibri" panose="020F0502020204030204" pitchFamily="34" charset="0"/>
              </a:rPr>
              <a:t>o Department of Transportation.</a:t>
            </a:r>
            <a:endPar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EF8526E-DC87-2AA4-18F8-B72977DFF65F}"/>
              </a:ext>
            </a:extLst>
          </p:cNvPr>
          <p:cNvSpPr txBox="1"/>
          <p:nvPr/>
        </p:nvSpPr>
        <p:spPr>
          <a:xfrm>
            <a:off x="5769429" y="3832674"/>
            <a:ext cx="3551051" cy="461665"/>
          </a:xfrm>
          <a:prstGeom prst="rect">
            <a:avLst/>
          </a:prstGeom>
          <a:noFill/>
        </p:spPr>
        <p:txBody>
          <a:bodyPr wrap="square" rtlCol="0">
            <a:spAutoFit/>
          </a:bodyPr>
          <a:lstStyle/>
          <a:p>
            <a:r>
              <a:rPr lang="en-US" sz="1200" dirty="0">
                <a:solidFill>
                  <a:schemeClr val="bg1"/>
                </a:solidFill>
                <a:latin typeface="Calibri" panose="020F0502020204030204" pitchFamily="34" charset="0"/>
                <a:cs typeface="Calibri" panose="020F0502020204030204" pitchFamily="34" charset="0"/>
              </a:rPr>
              <a:t>AWS = Amazon Web Services; SQL = Structured Query Language; SSAS = SQL Server Analysis Services.</a:t>
            </a:r>
          </a:p>
        </p:txBody>
      </p:sp>
      <p:sp>
        <p:nvSpPr>
          <p:cNvPr id="18" name="Rectangle 17">
            <a:extLst>
              <a:ext uri="{FF2B5EF4-FFF2-40B4-BE49-F238E27FC236}">
                <a16:creationId xmlns:a16="http://schemas.microsoft.com/office/drawing/2014/main" id="{325874CF-54CF-D6F2-ED77-EBAE4CCFF476}"/>
              </a:ext>
            </a:extLst>
          </p:cNvPr>
          <p:cNvSpPr/>
          <p:nvPr/>
        </p:nvSpPr>
        <p:spPr>
          <a:xfrm>
            <a:off x="785380" y="4494185"/>
            <a:ext cx="3383280" cy="36576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w="0"/>
                <a:solidFill>
                  <a:prstClr val="white"/>
                </a:solidFill>
                <a:effectLst/>
                <a:uLnTx/>
                <a:uFillTx/>
                <a:latin typeface="Calibri" panose="020F0502020204030204"/>
                <a:ea typeface="+mn-ea"/>
                <a:cs typeface="+mn-cs"/>
              </a:rPr>
              <a:t>Traffic Incident Management</a:t>
            </a:r>
          </a:p>
        </p:txBody>
      </p:sp>
      <p:sp>
        <p:nvSpPr>
          <p:cNvPr id="19" name="Rectangle 18">
            <a:extLst>
              <a:ext uri="{FF2B5EF4-FFF2-40B4-BE49-F238E27FC236}">
                <a16:creationId xmlns:a16="http://schemas.microsoft.com/office/drawing/2014/main" id="{6C1F325C-B1C3-B105-B138-48498BF4A540}"/>
              </a:ext>
            </a:extLst>
          </p:cNvPr>
          <p:cNvSpPr/>
          <p:nvPr/>
        </p:nvSpPr>
        <p:spPr>
          <a:xfrm>
            <a:off x="4404360" y="4494185"/>
            <a:ext cx="3383280" cy="36576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Traffic Studies</a:t>
            </a:r>
          </a:p>
        </p:txBody>
      </p:sp>
      <p:sp>
        <p:nvSpPr>
          <p:cNvPr id="20" name="Rectangle 19">
            <a:extLst>
              <a:ext uri="{FF2B5EF4-FFF2-40B4-BE49-F238E27FC236}">
                <a16:creationId xmlns:a16="http://schemas.microsoft.com/office/drawing/2014/main" id="{3465F2F0-5DEF-0D96-82CC-EBDFCF325AC8}"/>
              </a:ext>
            </a:extLst>
          </p:cNvPr>
          <p:cNvSpPr/>
          <p:nvPr/>
        </p:nvSpPr>
        <p:spPr>
          <a:xfrm>
            <a:off x="8023340" y="5037410"/>
            <a:ext cx="3383280" cy="36576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Road Weather Management</a:t>
            </a:r>
          </a:p>
        </p:txBody>
      </p:sp>
      <p:sp>
        <p:nvSpPr>
          <p:cNvPr id="21" name="Rectangle 20">
            <a:extLst>
              <a:ext uri="{FF2B5EF4-FFF2-40B4-BE49-F238E27FC236}">
                <a16:creationId xmlns:a16="http://schemas.microsoft.com/office/drawing/2014/main" id="{E4F2DD33-5E9D-0130-B53C-C948746E3A5A}"/>
              </a:ext>
            </a:extLst>
          </p:cNvPr>
          <p:cNvSpPr/>
          <p:nvPr/>
        </p:nvSpPr>
        <p:spPr>
          <a:xfrm>
            <a:off x="4404360" y="5590651"/>
            <a:ext cx="3383280" cy="36576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Performance Management</a:t>
            </a:r>
          </a:p>
        </p:txBody>
      </p:sp>
      <p:sp>
        <p:nvSpPr>
          <p:cNvPr id="22" name="Rectangle 21">
            <a:extLst>
              <a:ext uri="{FF2B5EF4-FFF2-40B4-BE49-F238E27FC236}">
                <a16:creationId xmlns:a16="http://schemas.microsoft.com/office/drawing/2014/main" id="{3E8A3A93-69DB-2A0A-0EC8-95F6BFAA0927}"/>
              </a:ext>
            </a:extLst>
          </p:cNvPr>
          <p:cNvSpPr/>
          <p:nvPr/>
        </p:nvSpPr>
        <p:spPr>
          <a:xfrm>
            <a:off x="8023340" y="5590651"/>
            <a:ext cx="3383280" cy="36576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Arterial Management</a:t>
            </a:r>
          </a:p>
        </p:txBody>
      </p:sp>
      <p:sp>
        <p:nvSpPr>
          <p:cNvPr id="23" name="Rectangle 22">
            <a:extLst>
              <a:ext uri="{FF2B5EF4-FFF2-40B4-BE49-F238E27FC236}">
                <a16:creationId xmlns:a16="http://schemas.microsoft.com/office/drawing/2014/main" id="{B16414E8-0AB5-2B96-8224-F5E1F5E27234}"/>
              </a:ext>
            </a:extLst>
          </p:cNvPr>
          <p:cNvSpPr/>
          <p:nvPr/>
        </p:nvSpPr>
        <p:spPr>
          <a:xfrm>
            <a:off x="785380" y="5047463"/>
            <a:ext cx="3383280" cy="36576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w="0"/>
                <a:solidFill>
                  <a:prstClr val="white"/>
                </a:solidFill>
                <a:effectLst/>
                <a:uLnTx/>
                <a:uFillTx/>
                <a:latin typeface="Calibri" panose="020F0502020204030204"/>
                <a:ea typeface="+mn-ea"/>
                <a:cs typeface="+mn-cs"/>
              </a:rPr>
              <a:t>Traveler Information</a:t>
            </a:r>
          </a:p>
        </p:txBody>
      </p:sp>
      <p:sp>
        <p:nvSpPr>
          <p:cNvPr id="24" name="Rectangle 23">
            <a:extLst>
              <a:ext uri="{FF2B5EF4-FFF2-40B4-BE49-F238E27FC236}">
                <a16:creationId xmlns:a16="http://schemas.microsoft.com/office/drawing/2014/main" id="{124550A8-6238-C6A1-A56E-EBB3F24A7924}"/>
              </a:ext>
            </a:extLst>
          </p:cNvPr>
          <p:cNvSpPr/>
          <p:nvPr/>
        </p:nvSpPr>
        <p:spPr>
          <a:xfrm>
            <a:off x="785380" y="5590651"/>
            <a:ext cx="3383280" cy="36576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Freeway Management</a:t>
            </a:r>
          </a:p>
        </p:txBody>
      </p:sp>
      <p:sp>
        <p:nvSpPr>
          <p:cNvPr id="25" name="Rectangle 24">
            <a:extLst>
              <a:ext uri="{FF2B5EF4-FFF2-40B4-BE49-F238E27FC236}">
                <a16:creationId xmlns:a16="http://schemas.microsoft.com/office/drawing/2014/main" id="{261BB306-2825-1704-BBFD-FE7CC80EC582}"/>
              </a:ext>
            </a:extLst>
          </p:cNvPr>
          <p:cNvSpPr/>
          <p:nvPr/>
        </p:nvSpPr>
        <p:spPr>
          <a:xfrm>
            <a:off x="8023340" y="4494185"/>
            <a:ext cx="3383280" cy="36576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Work Zone Management</a:t>
            </a:r>
          </a:p>
        </p:txBody>
      </p:sp>
      <p:sp>
        <p:nvSpPr>
          <p:cNvPr id="26" name="Rectangle 25">
            <a:extLst>
              <a:ext uri="{FF2B5EF4-FFF2-40B4-BE49-F238E27FC236}">
                <a16:creationId xmlns:a16="http://schemas.microsoft.com/office/drawing/2014/main" id="{B83ACF14-09CF-ED76-87CA-1557D1A34328}"/>
              </a:ext>
            </a:extLst>
          </p:cNvPr>
          <p:cNvSpPr/>
          <p:nvPr/>
        </p:nvSpPr>
        <p:spPr>
          <a:xfrm>
            <a:off x="4404360" y="5047463"/>
            <a:ext cx="3383280" cy="365760"/>
          </a:xfrm>
          <a:prstGeom prst="rect">
            <a:avLst/>
          </a:prstGeom>
          <a:solidFill>
            <a:srgbClr val="125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90000"/>
              </a:lnSpc>
              <a:defRPr/>
            </a:pPr>
            <a:r>
              <a:rPr lang="en-US" sz="2000" b="1" dirty="0">
                <a:ln w="0"/>
                <a:solidFill>
                  <a:prstClr val="white"/>
                </a:solidFill>
              </a:rPr>
              <a:t>Project Prioritization</a:t>
            </a:r>
          </a:p>
        </p:txBody>
      </p:sp>
      <p:pic>
        <p:nvPicPr>
          <p:cNvPr id="30" name="Picture 29" descr="Ohio DOT system data processing pipeline shows arrows from Data to Analyze and then to Visualize. The process shows the agency uses various technologies in the processing pipeline.">
            <a:extLst>
              <a:ext uri="{FF2B5EF4-FFF2-40B4-BE49-F238E27FC236}">
                <a16:creationId xmlns:a16="http://schemas.microsoft.com/office/drawing/2014/main" id="{CB0FCFF8-4D6A-3053-A9DA-73FAD40E3A54}"/>
              </a:ext>
            </a:extLst>
          </p:cNvPr>
          <p:cNvPicPr>
            <a:picLocks noChangeAspect="1"/>
          </p:cNvPicPr>
          <p:nvPr/>
        </p:nvPicPr>
        <p:blipFill>
          <a:blip r:embed="rId3"/>
          <a:stretch>
            <a:fillRect/>
          </a:stretch>
        </p:blipFill>
        <p:spPr>
          <a:xfrm>
            <a:off x="5819660" y="1958081"/>
            <a:ext cx="6139204" cy="1810669"/>
          </a:xfrm>
          <a:prstGeom prst="rect">
            <a:avLst/>
          </a:prstGeom>
        </p:spPr>
      </p:pic>
    </p:spTree>
    <p:extLst>
      <p:ext uri="{BB962C8B-B14F-4D97-AF65-F5344CB8AC3E}">
        <p14:creationId xmlns:p14="http://schemas.microsoft.com/office/powerpoint/2010/main" val="1227283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EBF-3C88-43B2-835F-AC0059623537}"/>
              </a:ext>
            </a:extLst>
          </p:cNvPr>
          <p:cNvSpPr>
            <a:spLocks noGrp="1"/>
          </p:cNvSpPr>
          <p:nvPr>
            <p:ph type="title"/>
          </p:nvPr>
        </p:nvSpPr>
        <p:spPr/>
        <p:txBody>
          <a:bodyPr/>
          <a:lstStyle/>
          <a:p>
            <a:r>
              <a:rPr lang="en-US" dirty="0"/>
              <a:t>Knowledge Check</a:t>
            </a:r>
          </a:p>
        </p:txBody>
      </p:sp>
      <p:sp>
        <p:nvSpPr>
          <p:cNvPr id="3" name="Content Placeholder 2">
            <a:extLst>
              <a:ext uri="{FF2B5EF4-FFF2-40B4-BE49-F238E27FC236}">
                <a16:creationId xmlns:a16="http://schemas.microsoft.com/office/drawing/2014/main" id="{F0CD059A-E561-4F16-9856-3DD4118693D9}"/>
              </a:ext>
            </a:extLst>
          </p:cNvPr>
          <p:cNvSpPr>
            <a:spLocks noGrp="1"/>
          </p:cNvSpPr>
          <p:nvPr>
            <p:ph idx="1"/>
          </p:nvPr>
        </p:nvSpPr>
        <p:spPr>
          <a:xfrm>
            <a:off x="838200" y="1690688"/>
            <a:ext cx="5970131" cy="4486275"/>
          </a:xfrm>
        </p:spPr>
        <p:txBody>
          <a:bodyPr vert="horz" lIns="91440" tIns="45720" rIns="91440" bIns="45720" rtlCol="0" anchor="t">
            <a:normAutofit/>
          </a:bodyPr>
          <a:lstStyle/>
          <a:p>
            <a:pPr marL="0" indent="0">
              <a:lnSpc>
                <a:spcPct val="100000"/>
              </a:lnSpc>
              <a:spcBef>
                <a:spcPts val="600"/>
              </a:spcBef>
              <a:spcAft>
                <a:spcPts val="1800"/>
              </a:spcAft>
              <a:buNone/>
            </a:pPr>
            <a:r>
              <a:rPr lang="en-US" b="1" dirty="0"/>
              <a:t>Ohio DOT uses vehicle probe data for how many applications?</a:t>
            </a:r>
          </a:p>
          <a:p>
            <a:pPr marL="914400" indent="-682625">
              <a:lnSpc>
                <a:spcPct val="100000"/>
              </a:lnSpc>
              <a:buAutoNum type="alphaUcPeriod"/>
            </a:pPr>
            <a:r>
              <a:rPr lang="en-US" sz="2400" dirty="0"/>
              <a:t>One use</a:t>
            </a:r>
          </a:p>
          <a:p>
            <a:pPr marL="914400" indent="-682625">
              <a:lnSpc>
                <a:spcPct val="100000"/>
              </a:lnSpc>
              <a:buAutoNum type="alphaUcPeriod"/>
            </a:pPr>
            <a:r>
              <a:rPr lang="en-US" sz="2400" dirty="0"/>
              <a:t>Five uses</a:t>
            </a:r>
          </a:p>
          <a:p>
            <a:pPr marL="914400" indent="-682625">
              <a:lnSpc>
                <a:spcPct val="100000"/>
              </a:lnSpc>
              <a:buAutoNum type="alphaUcPeriod"/>
            </a:pPr>
            <a:r>
              <a:rPr lang="en-US" sz="2400" dirty="0"/>
              <a:t>Nine, that we know of</a:t>
            </a:r>
          </a:p>
          <a:p>
            <a:pPr marL="914400" indent="-682625">
              <a:lnSpc>
                <a:spcPct val="100000"/>
              </a:lnSpc>
              <a:buAutoNum type="alphaUcPeriod"/>
            </a:pPr>
            <a:r>
              <a:rPr lang="en-US" sz="2400" dirty="0"/>
              <a:t>The agency does not use vehicle probe data.</a:t>
            </a:r>
          </a:p>
        </p:txBody>
      </p:sp>
      <p:sp>
        <p:nvSpPr>
          <p:cNvPr id="4" name="Slide Number Placeholder 3">
            <a:extLst>
              <a:ext uri="{FF2B5EF4-FFF2-40B4-BE49-F238E27FC236}">
                <a16:creationId xmlns:a16="http://schemas.microsoft.com/office/drawing/2014/main" id="{9ACB9550-8FD9-441F-A104-8B8775BB6FB2}"/>
              </a:ext>
            </a:extLst>
          </p:cNvPr>
          <p:cNvSpPr>
            <a:spLocks noGrp="1"/>
          </p:cNvSpPr>
          <p:nvPr>
            <p:ph type="sldNum" sz="quarter" idx="12"/>
          </p:nvPr>
        </p:nvSpPr>
        <p:spPr/>
        <p:txBody>
          <a:bodyPr/>
          <a:lstStyle/>
          <a:p>
            <a:fld id="{C10DD06B-44D0-4B5F-9DB8-096B8174C7B9}" type="slidenum">
              <a:rPr lang="en-US" smtClean="0"/>
              <a:pPr/>
              <a:t>38</a:t>
            </a:fld>
            <a:endParaRPr lang="en-US" dirty="0"/>
          </a:p>
        </p:txBody>
      </p:sp>
      <p:pic>
        <p:nvPicPr>
          <p:cNvPr id="5" name="Picture 2" descr="Image of an opened book on table, provided to enhance the slide visual appeal&#10;&#10;https://unsplash.com/photos/H1IRUS1vEFA&#10;https://unsplash.com/photos/H1IRUS1vEFA">
            <a:extLst>
              <a:ext uri="{FF2B5EF4-FFF2-40B4-BE49-F238E27FC236}">
                <a16:creationId xmlns:a16="http://schemas.microsoft.com/office/drawing/2014/main" id="{561B2763-C748-44F4-A6F4-B476EFA64CE7}"/>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7468826" y="510524"/>
            <a:ext cx="4163816" cy="52491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8CBFA7D-B318-4823-962E-44C4213857FA}"/>
              </a:ext>
            </a:extLst>
          </p:cNvPr>
          <p:cNvSpPr txBox="1"/>
          <p:nvPr/>
        </p:nvSpPr>
        <p:spPr>
          <a:xfrm>
            <a:off x="10622125" y="5759668"/>
            <a:ext cx="1569876"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257175">
              <a:defRPr/>
            </a:pPr>
            <a:r>
              <a:rPr lang="en-US" sz="1100" dirty="0">
                <a:solidFill>
                  <a:schemeClr val="bg1"/>
                </a:solidFill>
                <a:latin typeface="Calibri" panose="020F0502020204030204" pitchFamily="34" charset="0"/>
                <a:cs typeface="Calibri" panose="020F0502020204030204" pitchFamily="34" charset="0"/>
              </a:rPr>
              <a:t>Source: Unsplash.</a:t>
            </a:r>
          </a:p>
        </p:txBody>
      </p:sp>
      <p:sp>
        <p:nvSpPr>
          <p:cNvPr id="8" name="Oval 7">
            <a:extLst>
              <a:ext uri="{FF2B5EF4-FFF2-40B4-BE49-F238E27FC236}">
                <a16:creationId xmlns:a16="http://schemas.microsoft.com/office/drawing/2014/main" id="{DEB2D1B8-EADE-6B24-A4BC-44D3500EE3CC}"/>
              </a:ext>
            </a:extLst>
          </p:cNvPr>
          <p:cNvSpPr/>
          <p:nvPr/>
        </p:nvSpPr>
        <p:spPr>
          <a:xfrm>
            <a:off x="1056525" y="3846741"/>
            <a:ext cx="471638" cy="614563"/>
          </a:xfrm>
          <a:prstGeom prst="ellipse">
            <a:avLst/>
          </a:prstGeom>
          <a:noFill/>
          <a:ln w="571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93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0CE571E0-B895-4481-BF26-14B1F7D5680D}"/>
              </a:ext>
            </a:extLst>
          </p:cNvPr>
          <p:cNvSpPr txBox="1">
            <a:spLocks/>
          </p:cNvSpPr>
          <p:nvPr/>
        </p:nvSpPr>
        <p:spPr>
          <a:xfrm>
            <a:off x="11709400" y="6356350"/>
            <a:ext cx="409121" cy="365125"/>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000" b="0" i="0" kern="1200">
                <a:solidFill>
                  <a:srgbClr val="89898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A99552-DAAF-4935-A7A7-EA52314019C3}" type="slidenum">
              <a:rPr lang="en-US" smtClean="0"/>
              <a:pPr/>
              <a:t>39</a:t>
            </a:fld>
            <a:endParaRPr lang="en-US" dirty="0"/>
          </a:p>
        </p:txBody>
      </p:sp>
      <p:sp>
        <p:nvSpPr>
          <p:cNvPr id="2" name="Title 1">
            <a:extLst>
              <a:ext uri="{FF2B5EF4-FFF2-40B4-BE49-F238E27FC236}">
                <a16:creationId xmlns:a16="http://schemas.microsoft.com/office/drawing/2014/main" id="{647986B7-E47D-AB52-772C-6257E3636EDB}"/>
              </a:ext>
            </a:extLst>
          </p:cNvPr>
          <p:cNvSpPr>
            <a:spLocks noGrp="1"/>
          </p:cNvSpPr>
          <p:nvPr>
            <p:ph type="title"/>
          </p:nvPr>
        </p:nvSpPr>
        <p:spPr/>
        <p:txBody>
          <a:bodyPr/>
          <a:lstStyle/>
          <a:p>
            <a:pPr algn="ctr"/>
            <a:r>
              <a:rPr lang="en-US" b="1" i="1" dirty="0"/>
              <a:t>Question, Answer, and Discussion</a:t>
            </a:r>
            <a:endParaRPr lang="en-US" b="1" dirty="0"/>
          </a:p>
        </p:txBody>
      </p:sp>
      <p:pic>
        <p:nvPicPr>
          <p:cNvPr id="6146" name="Picture 2">
            <a:extLst>
              <a:ext uri="{FF2B5EF4-FFF2-40B4-BE49-F238E27FC236}">
                <a16:creationId xmlns:a16="http://schemas.microsoft.com/office/drawing/2014/main" id="{44C9CF12-84E5-A3AE-3F23-6C5F2B27E632}"/>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0"/>
            <a:ext cx="12192000" cy="39077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2DCFF9-669D-DDCD-70A6-0BC692319E37}"/>
              </a:ext>
            </a:extLst>
          </p:cNvPr>
          <p:cNvSpPr txBox="1"/>
          <p:nvPr/>
        </p:nvSpPr>
        <p:spPr>
          <a:xfrm>
            <a:off x="10548645" y="3972570"/>
            <a:ext cx="1569876"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defTabSz="257175">
              <a:defRPr/>
            </a:pPr>
            <a:r>
              <a:rPr lang="en-US" sz="1100" dirty="0">
                <a:solidFill>
                  <a:schemeClr val="bg1"/>
                </a:solidFill>
                <a:latin typeface="Calibri" panose="020F0502020204030204" pitchFamily="34" charset="0"/>
                <a:cs typeface="Calibri" panose="020F0502020204030204" pitchFamily="34" charset="0"/>
              </a:rPr>
              <a:t>Source: Pixabay.</a:t>
            </a:r>
          </a:p>
        </p:txBody>
      </p:sp>
    </p:spTree>
    <p:extLst>
      <p:ext uri="{BB962C8B-B14F-4D97-AF65-F5344CB8AC3E}">
        <p14:creationId xmlns:p14="http://schemas.microsoft.com/office/powerpoint/2010/main" val="3996893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A9ED152-8926-4E5C-9D11-7693C443899D}"/>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620000" y="192244"/>
            <a:ext cx="4572000" cy="489743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7357FD4-EED1-49CD-B938-CAD67A672035}"/>
              </a:ext>
            </a:extLst>
          </p:cNvPr>
          <p:cNvSpPr/>
          <p:nvPr/>
        </p:nvSpPr>
        <p:spPr>
          <a:xfrm>
            <a:off x="7193" y="206099"/>
            <a:ext cx="7801493" cy="4897433"/>
          </a:xfrm>
          <a:prstGeom prst="rect">
            <a:avLst/>
          </a:prstGeom>
          <a:solidFill>
            <a:srgbClr val="062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2A09AC-9853-48A9-9CD0-76919A726ACF}"/>
              </a:ext>
            </a:extLst>
          </p:cNvPr>
          <p:cNvSpPr>
            <a:spLocks noGrp="1"/>
          </p:cNvSpPr>
          <p:nvPr>
            <p:ph type="ctrTitle"/>
          </p:nvPr>
        </p:nvSpPr>
        <p:spPr>
          <a:xfrm>
            <a:off x="495300" y="463518"/>
            <a:ext cx="11315700" cy="907018"/>
          </a:xfrm>
        </p:spPr>
        <p:txBody>
          <a:bodyPr anchor="t">
            <a:normAutofit/>
          </a:bodyPr>
          <a:lstStyle/>
          <a:p>
            <a:pPr algn="l"/>
            <a:r>
              <a:rPr lang="en-US" sz="4800" dirty="0"/>
              <a:t>Webinar Agenda</a:t>
            </a:r>
          </a:p>
        </p:txBody>
      </p:sp>
      <p:sp>
        <p:nvSpPr>
          <p:cNvPr id="3" name="Slide Number Placeholder 2">
            <a:extLst>
              <a:ext uri="{FF2B5EF4-FFF2-40B4-BE49-F238E27FC236}">
                <a16:creationId xmlns:a16="http://schemas.microsoft.com/office/drawing/2014/main" id="{F1533EFC-A783-4857-AE3E-D126978DC573}"/>
              </a:ext>
            </a:extLst>
          </p:cNvPr>
          <p:cNvSpPr>
            <a:spLocks noGrp="1"/>
          </p:cNvSpPr>
          <p:nvPr>
            <p:ph type="sldNum" sz="quarter" idx="12"/>
          </p:nvPr>
        </p:nvSpPr>
        <p:spPr/>
        <p:txBody>
          <a:bodyPr/>
          <a:lstStyle/>
          <a:p>
            <a:fld id="{C10DD06B-44D0-4B5F-9DB8-096B8174C7B9}" type="slidenum">
              <a:rPr lang="en-US" smtClean="0"/>
              <a:pPr/>
              <a:t>4</a:t>
            </a:fld>
            <a:endParaRPr lang="en-US" dirty="0"/>
          </a:p>
        </p:txBody>
      </p:sp>
      <p:sp>
        <p:nvSpPr>
          <p:cNvPr id="15" name="Content Placeholder 3">
            <a:extLst>
              <a:ext uri="{FF2B5EF4-FFF2-40B4-BE49-F238E27FC236}">
                <a16:creationId xmlns:a16="http://schemas.microsoft.com/office/drawing/2014/main" id="{F9C93373-2246-4E59-8DA7-474C5A305CB5}"/>
              </a:ext>
            </a:extLst>
          </p:cNvPr>
          <p:cNvSpPr txBox="1">
            <a:spLocks/>
          </p:cNvSpPr>
          <p:nvPr/>
        </p:nvSpPr>
        <p:spPr>
          <a:xfrm>
            <a:off x="2598931" y="3787635"/>
            <a:ext cx="2484612" cy="907018"/>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lnSpc>
                <a:spcPct val="110000"/>
              </a:lnSpc>
              <a:spcBef>
                <a:spcPts val="0"/>
              </a:spcBef>
            </a:pPr>
            <a:endParaRPr lang="en-US" sz="1800" dirty="0">
              <a:solidFill>
                <a:schemeClr val="bg1"/>
              </a:solidFill>
            </a:endParaRPr>
          </a:p>
        </p:txBody>
      </p:sp>
      <p:sp>
        <p:nvSpPr>
          <p:cNvPr id="4" name="Rectangle 3">
            <a:extLst>
              <a:ext uri="{FF2B5EF4-FFF2-40B4-BE49-F238E27FC236}">
                <a16:creationId xmlns:a16="http://schemas.microsoft.com/office/drawing/2014/main" id="{43830DEC-22C9-4C2A-A88B-3B1066A235B4}"/>
              </a:ext>
            </a:extLst>
          </p:cNvPr>
          <p:cNvSpPr/>
          <p:nvPr/>
        </p:nvSpPr>
        <p:spPr>
          <a:xfrm>
            <a:off x="7754253" y="206099"/>
            <a:ext cx="2055589" cy="4897434"/>
          </a:xfrm>
          <a:prstGeom prst="rect">
            <a:avLst/>
          </a:prstGeom>
          <a:gradFill flip="none" rotWithShape="1">
            <a:gsLst>
              <a:gs pos="0">
                <a:srgbClr val="062142"/>
              </a:gs>
              <a:gs pos="100000">
                <a:srgbClr val="062142">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AD4F324-CDC1-4FCD-8C05-2DA459B27451}"/>
              </a:ext>
            </a:extLst>
          </p:cNvPr>
          <p:cNvSpPr txBox="1"/>
          <p:nvPr/>
        </p:nvSpPr>
        <p:spPr>
          <a:xfrm>
            <a:off x="6553283" y="4857696"/>
            <a:ext cx="1200970" cy="261610"/>
          </a:xfrm>
          <a:prstGeom prst="rect">
            <a:avLst/>
          </a:prstGeom>
          <a:noFill/>
        </p:spPr>
        <p:txBody>
          <a:bodyPr wrap="none" rtlCol="0">
            <a:spAutoFit/>
          </a:bodyPr>
          <a:lstStyle/>
          <a:p>
            <a:r>
              <a:rPr lang="en-US" sz="1100" dirty="0">
                <a:solidFill>
                  <a:schemeClr val="bg1"/>
                </a:solidFill>
                <a:latin typeface="Calibri" panose="020F0502020204030204" pitchFamily="34" charset="0"/>
                <a:cs typeface="Calibri" panose="020F0502020204030204" pitchFamily="34" charset="0"/>
              </a:rPr>
              <a:t>Source: Unsplash.</a:t>
            </a:r>
          </a:p>
        </p:txBody>
      </p:sp>
      <p:sp>
        <p:nvSpPr>
          <p:cNvPr id="16" name="Content Placeholder 3">
            <a:extLst>
              <a:ext uri="{FF2B5EF4-FFF2-40B4-BE49-F238E27FC236}">
                <a16:creationId xmlns:a16="http://schemas.microsoft.com/office/drawing/2014/main" id="{AEA2F04D-843F-403F-B4E3-F90D31865AD6}"/>
              </a:ext>
            </a:extLst>
          </p:cNvPr>
          <p:cNvSpPr txBox="1">
            <a:spLocks/>
          </p:cNvSpPr>
          <p:nvPr/>
        </p:nvSpPr>
        <p:spPr>
          <a:xfrm>
            <a:off x="495298" y="1370536"/>
            <a:ext cx="6248401" cy="3324118"/>
          </a:xfrm>
          <a:prstGeom prst="rect">
            <a:avLst/>
          </a:prstGeom>
        </p:spPr>
        <p:txBody>
          <a:bodyPr vert="horz" lIns="91440" tIns="45720" rIns="91440" bIns="45720" rtlCol="0" anchor="t">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marL="1597025" indent="-1597025">
              <a:spcBef>
                <a:spcPts val="0"/>
              </a:spcBef>
              <a:spcAft>
                <a:spcPts val="1800"/>
              </a:spcAft>
              <a:tabLst>
                <a:tab pos="1597025" algn="l"/>
                <a:tab pos="6748463" algn="l"/>
              </a:tabLst>
            </a:pPr>
            <a:r>
              <a:rPr lang="en-US" sz="2400" b="1" dirty="0">
                <a:solidFill>
                  <a:schemeClr val="bg1"/>
                </a:solidFill>
              </a:rPr>
              <a:t>1:10 p.m. 	</a:t>
            </a:r>
            <a:r>
              <a:rPr lang="en-US" sz="2400" dirty="0">
                <a:solidFill>
                  <a:schemeClr val="bg1"/>
                </a:solidFill>
              </a:rPr>
              <a:t>FHWA EDC-6 Crowdsourcing Innovation and Course</a:t>
            </a:r>
          </a:p>
          <a:p>
            <a:pPr marL="1597025" indent="-1597025">
              <a:spcBef>
                <a:spcPts val="0"/>
              </a:spcBef>
              <a:spcAft>
                <a:spcPts val="1800"/>
              </a:spcAft>
              <a:tabLst>
                <a:tab pos="1597025" algn="l"/>
                <a:tab pos="6748463" algn="l"/>
              </a:tabLst>
            </a:pPr>
            <a:r>
              <a:rPr lang="en-US" sz="2400" b="1" dirty="0">
                <a:solidFill>
                  <a:schemeClr val="accent4"/>
                </a:solidFill>
              </a:rPr>
              <a:t>1:15 p.m. 	</a:t>
            </a:r>
            <a:r>
              <a:rPr lang="en-US" sz="2400" dirty="0">
                <a:solidFill>
                  <a:schemeClr val="accent4"/>
                </a:solidFill>
              </a:rPr>
              <a:t>Introduction to Crowdsourcing Lesson</a:t>
            </a:r>
          </a:p>
          <a:p>
            <a:pPr marL="1597025" indent="-1597025">
              <a:spcBef>
                <a:spcPts val="0"/>
              </a:spcBef>
              <a:spcAft>
                <a:spcPts val="1800"/>
              </a:spcAft>
              <a:tabLst>
                <a:tab pos="1597025" algn="l"/>
                <a:tab pos="6748463" algn="l"/>
              </a:tabLst>
            </a:pPr>
            <a:r>
              <a:rPr lang="en-US" sz="2400" b="1">
                <a:solidFill>
                  <a:schemeClr val="accent4"/>
                </a:solidFill>
              </a:rPr>
              <a:t>1:35 </a:t>
            </a:r>
            <a:r>
              <a:rPr lang="en-US" sz="2400" b="1" dirty="0">
                <a:solidFill>
                  <a:schemeClr val="accent4"/>
                </a:solidFill>
              </a:rPr>
              <a:t>p.m. 	</a:t>
            </a:r>
            <a:r>
              <a:rPr lang="en-US" sz="2400" dirty="0">
                <a:solidFill>
                  <a:schemeClr val="accent4"/>
                </a:solidFill>
              </a:rPr>
              <a:t>Applications of Crowdsourced Data Lesson</a:t>
            </a:r>
          </a:p>
          <a:p>
            <a:pPr marL="1597025" indent="-1597025">
              <a:spcBef>
                <a:spcPts val="0"/>
              </a:spcBef>
              <a:spcAft>
                <a:spcPts val="1800"/>
              </a:spcAft>
              <a:tabLst>
                <a:tab pos="1597025" algn="l"/>
                <a:tab pos="6748463" algn="l"/>
              </a:tabLst>
            </a:pPr>
            <a:r>
              <a:rPr lang="en-US" sz="2400" b="1" dirty="0">
                <a:solidFill>
                  <a:schemeClr val="bg1"/>
                </a:solidFill>
              </a:rPr>
              <a:t>2:00 p.m. 	</a:t>
            </a:r>
            <a:r>
              <a:rPr lang="en-US" sz="2400" dirty="0">
                <a:solidFill>
                  <a:schemeClr val="bg1"/>
                </a:solidFill>
              </a:rPr>
              <a:t>Question and Answer</a:t>
            </a:r>
          </a:p>
          <a:p>
            <a:pPr>
              <a:lnSpc>
                <a:spcPct val="110000"/>
              </a:lnSpc>
              <a:spcBef>
                <a:spcPts val="0"/>
              </a:spcBef>
            </a:pPr>
            <a:endParaRPr lang="en-US" b="1" dirty="0">
              <a:solidFill>
                <a:schemeClr val="bg1"/>
              </a:solidFill>
            </a:endParaRPr>
          </a:p>
          <a:p>
            <a:pPr>
              <a:lnSpc>
                <a:spcPct val="110000"/>
              </a:lnSpc>
              <a:spcBef>
                <a:spcPts val="0"/>
              </a:spcBef>
            </a:pPr>
            <a:endParaRPr lang="en-US" b="1" dirty="0">
              <a:solidFill>
                <a:schemeClr val="bg1"/>
              </a:solidFill>
            </a:endParaRPr>
          </a:p>
          <a:p>
            <a:pPr marL="285750" indent="-285750">
              <a:lnSpc>
                <a:spcPct val="110000"/>
              </a:lnSpc>
              <a:spcBef>
                <a:spcPts val="0"/>
              </a:spcBef>
              <a:buFont typeface="Arial" panose="020B0604020202020204" pitchFamily="34" charset="0"/>
              <a:buChar char="•"/>
            </a:pPr>
            <a:endParaRPr lang="en-US" b="1" dirty="0">
              <a:solidFill>
                <a:schemeClr val="bg1"/>
              </a:solidFill>
            </a:endParaRPr>
          </a:p>
          <a:p>
            <a:pPr>
              <a:lnSpc>
                <a:spcPct val="110000"/>
              </a:lnSpc>
              <a:spcBef>
                <a:spcPts val="0"/>
              </a:spcBef>
            </a:pPr>
            <a:endParaRPr lang="en-US" b="1" dirty="0">
              <a:solidFill>
                <a:schemeClr val="bg1"/>
              </a:solidFill>
            </a:endParaRPr>
          </a:p>
          <a:p>
            <a:pPr>
              <a:lnSpc>
                <a:spcPct val="110000"/>
              </a:lnSpc>
              <a:spcBef>
                <a:spcPts val="0"/>
              </a:spcBef>
            </a:pPr>
            <a:endParaRPr lang="en-US" b="1" dirty="0">
              <a:solidFill>
                <a:schemeClr val="bg1"/>
              </a:solidFill>
            </a:endParaRPr>
          </a:p>
          <a:p>
            <a:pPr>
              <a:lnSpc>
                <a:spcPct val="110000"/>
              </a:lnSpc>
              <a:spcBef>
                <a:spcPts val="0"/>
              </a:spcBef>
            </a:pPr>
            <a:endParaRPr lang="en-US" b="1" dirty="0">
              <a:solidFill>
                <a:schemeClr val="bg1"/>
              </a:solidFill>
            </a:endParaRPr>
          </a:p>
        </p:txBody>
      </p:sp>
    </p:spTree>
    <p:extLst>
      <p:ext uri="{BB962C8B-B14F-4D97-AF65-F5344CB8AC3E}">
        <p14:creationId xmlns:p14="http://schemas.microsoft.com/office/powerpoint/2010/main" val="501821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658567" y="416363"/>
            <a:ext cx="10425713" cy="1057951"/>
          </a:xfrm>
        </p:spPr>
        <p:txBody>
          <a:bodyPr>
            <a:normAutofit/>
          </a:bodyPr>
          <a:lstStyle/>
          <a:p>
            <a:r>
              <a:rPr lang="en-US" sz="4400" dirty="0"/>
              <a:t>Application Example Resources</a:t>
            </a:r>
            <a:endParaRPr lang="en-US" dirty="0"/>
          </a:p>
        </p:txBody>
      </p:sp>
      <p:sp>
        <p:nvSpPr>
          <p:cNvPr id="3" name="Content Placeholder 2">
            <a:extLst>
              <a:ext uri="{FF2B5EF4-FFF2-40B4-BE49-F238E27FC236}">
                <a16:creationId xmlns:a16="http://schemas.microsoft.com/office/drawing/2014/main" id="{780C75CC-FE21-42FC-926F-783FC1F6F2DE}"/>
              </a:ext>
            </a:extLst>
          </p:cNvPr>
          <p:cNvSpPr>
            <a:spLocks noGrp="1"/>
          </p:cNvSpPr>
          <p:nvPr>
            <p:ph idx="1"/>
          </p:nvPr>
        </p:nvSpPr>
        <p:spPr>
          <a:xfrm>
            <a:off x="130629" y="1897625"/>
            <a:ext cx="7358742" cy="4297901"/>
          </a:xfrm>
        </p:spPr>
        <p:txBody>
          <a:bodyPr vert="horz" lIns="91440" tIns="45720" rIns="91440" bIns="45720" rtlCol="0" anchor="t">
            <a:noAutofit/>
          </a:bodyPr>
          <a:lstStyle/>
          <a:p>
            <a:pPr>
              <a:lnSpc>
                <a:spcPct val="100000"/>
              </a:lnSpc>
              <a:spcBef>
                <a:spcPts val="0"/>
              </a:spcBef>
              <a:spcAft>
                <a:spcPts val="1800"/>
              </a:spcAft>
            </a:pPr>
            <a:r>
              <a:rPr lang="en-US" sz="2400" b="1" u="sng" dirty="0">
                <a:solidFill>
                  <a:schemeClr val="accent4"/>
                </a:solidFill>
                <a:latin typeface="Arial"/>
                <a:cs typeface="Arial"/>
                <a:hlinkClick r:id="rId3">
                  <a:extLst>
                    <a:ext uri="{A12FA001-AC4F-418D-AE19-62706E023703}">
                      <ahyp:hlinkClr xmlns:ahyp="http://schemas.microsoft.com/office/drawing/2018/hyperlinkcolor" val="tx"/>
                    </a:ext>
                  </a:extLst>
                </a:hlinkClick>
              </a:rPr>
              <a:t>Adventures in Crowdsourcing Webinar</a:t>
            </a:r>
            <a:r>
              <a:rPr lang="en-US" sz="2400" b="1" dirty="0">
                <a:solidFill>
                  <a:schemeClr val="accent4"/>
                </a:solidFill>
                <a:latin typeface="Arial"/>
                <a:cs typeface="Arial"/>
              </a:rPr>
              <a:t>:</a:t>
            </a:r>
            <a:r>
              <a:rPr lang="en-US" sz="2400" dirty="0">
                <a:solidFill>
                  <a:schemeClr val="accent4"/>
                </a:solidFill>
                <a:latin typeface="Arial"/>
                <a:cs typeface="Arial"/>
              </a:rPr>
              <a:t> </a:t>
            </a:r>
            <a:r>
              <a:rPr lang="en-US" sz="2400" dirty="0">
                <a:latin typeface="Arial"/>
                <a:cs typeface="Arial"/>
              </a:rPr>
              <a:t>Business Case for Crowdsourced Data</a:t>
            </a:r>
          </a:p>
          <a:p>
            <a:pPr>
              <a:lnSpc>
                <a:spcPct val="100000"/>
              </a:lnSpc>
              <a:spcBef>
                <a:spcPts val="0"/>
              </a:spcBef>
              <a:spcAft>
                <a:spcPts val="1800"/>
              </a:spcAft>
              <a:buFont typeface="Arial" panose="020B0604020202020204" pitchFamily="34" charset="0"/>
              <a:buChar char="•"/>
            </a:pPr>
            <a:r>
              <a:rPr lang="en-US" sz="2400" b="1" dirty="0">
                <a:solidFill>
                  <a:schemeClr val="accent4"/>
                </a:solidFill>
                <a:latin typeface="Arial"/>
                <a:cs typeface="Arial"/>
                <a:hlinkClick r:id="rId4">
                  <a:extLst>
                    <a:ext uri="{A12FA001-AC4F-418D-AE19-62706E023703}">
                      <ahyp:hlinkClr xmlns:ahyp="http://schemas.microsoft.com/office/drawing/2018/hyperlinkcolor" val="tx"/>
                    </a:ext>
                  </a:extLst>
                </a:hlinkClick>
              </a:rPr>
              <a:t>Crowdsourcing Case Studies</a:t>
            </a:r>
            <a:r>
              <a:rPr lang="en-US" sz="2400" b="1" dirty="0">
                <a:solidFill>
                  <a:schemeClr val="accent4"/>
                </a:solidFill>
                <a:latin typeface="Arial"/>
                <a:cs typeface="Arial"/>
              </a:rPr>
              <a:t>:</a:t>
            </a:r>
            <a:r>
              <a:rPr lang="en-US" sz="2400" b="1" dirty="0">
                <a:solidFill>
                  <a:srgbClr val="0563C1"/>
                </a:solidFill>
                <a:latin typeface="Arial"/>
                <a:cs typeface="Arial"/>
              </a:rPr>
              <a:t> </a:t>
            </a:r>
            <a:r>
              <a:rPr lang="en-US" sz="2400" dirty="0"/>
              <a:t>City of Louisville, Indiana DOT, Lake County, IL, Kentucky Transportation Cabinet, and Utah DOT</a:t>
            </a:r>
          </a:p>
          <a:p>
            <a:pPr>
              <a:lnSpc>
                <a:spcPct val="100000"/>
              </a:lnSpc>
              <a:spcBef>
                <a:spcPts val="0"/>
              </a:spcBef>
              <a:spcAft>
                <a:spcPts val="1800"/>
              </a:spcAft>
              <a:buFont typeface="Arial" panose="020B0604020202020204" pitchFamily="34" charset="0"/>
              <a:buChar char="•"/>
            </a:pPr>
            <a:r>
              <a:rPr lang="en-US" sz="2400" b="1" dirty="0">
                <a:solidFill>
                  <a:schemeClr val="accent4"/>
                </a:solidFill>
                <a:hlinkClick r:id="rId5">
                  <a:extLst>
                    <a:ext uri="{A12FA001-AC4F-418D-AE19-62706E023703}">
                      <ahyp:hlinkClr xmlns:ahyp="http://schemas.microsoft.com/office/drawing/2018/hyperlinkcolor" val="tx"/>
                    </a:ext>
                  </a:extLst>
                </a:hlinkClick>
              </a:rPr>
              <a:t>Crowdsourcing Applications Table</a:t>
            </a:r>
            <a:r>
              <a:rPr lang="en-US" sz="2400" b="1" dirty="0">
                <a:solidFill>
                  <a:schemeClr val="accent4"/>
                </a:solidFill>
                <a:latin typeface="Arial"/>
                <a:cs typeface="Arial"/>
              </a:rPr>
              <a:t>:</a:t>
            </a:r>
            <a:r>
              <a:rPr lang="en-US" sz="2400" b="1" dirty="0"/>
              <a:t> </a:t>
            </a:r>
            <a:r>
              <a:rPr lang="en-US" sz="2400" dirty="0"/>
              <a:t>Lists and describes public agency applications of crowdsourcing to improve transportation systems management and operations</a:t>
            </a:r>
            <a:endParaRPr lang="en-US" sz="2400" strike="sngStrike" dirty="0">
              <a:solidFill>
                <a:srgbClr val="FF0000"/>
              </a:solidFill>
            </a:endParaRPr>
          </a:p>
        </p:txBody>
      </p:sp>
      <p:sp>
        <p:nvSpPr>
          <p:cNvPr id="4" name="Slide Number Placeholder 3">
            <a:extLst>
              <a:ext uri="{FF2B5EF4-FFF2-40B4-BE49-F238E27FC236}">
                <a16:creationId xmlns:a16="http://schemas.microsoft.com/office/drawing/2014/main" id="{DB614A13-D666-4148-BC0A-68FB56AC14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pic>
        <p:nvPicPr>
          <p:cNvPr id="8" name="Picture 7" descr="Screenshot of the FHWA EDC6 Crowdsourcing for Advancing Operations website&#10;">
            <a:hlinkClick r:id="rId6"/>
            <a:extLst>
              <a:ext uri="{FF2B5EF4-FFF2-40B4-BE49-F238E27FC236}">
                <a16:creationId xmlns:a16="http://schemas.microsoft.com/office/drawing/2014/main" id="{893D77F2-4229-4275-8B5D-4F90F19BF68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773113" y="1985151"/>
            <a:ext cx="3936287" cy="3486060"/>
          </a:xfrm>
          <a:prstGeom prst="rect">
            <a:avLst/>
          </a:prstGeom>
        </p:spPr>
      </p:pic>
      <p:sp>
        <p:nvSpPr>
          <p:cNvPr id="9" name="Rectangle 8">
            <a:extLst>
              <a:ext uri="{FF2B5EF4-FFF2-40B4-BE49-F238E27FC236}">
                <a16:creationId xmlns:a16="http://schemas.microsoft.com/office/drawing/2014/main" id="{FF520ED6-5FA5-4C24-AB00-CA7DC54E9911}"/>
              </a:ext>
            </a:extLst>
          </p:cNvPr>
          <p:cNvSpPr/>
          <p:nvPr/>
        </p:nvSpPr>
        <p:spPr>
          <a:xfrm>
            <a:off x="7773112" y="5471211"/>
            <a:ext cx="3936288" cy="522515"/>
          </a:xfrm>
          <a:prstGeom prst="rect">
            <a:avLst/>
          </a:prstGeom>
          <a:solidFill>
            <a:srgbClr val="5E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FHWA EDC-6 Crowdsourcing for Advancing Operation Resource Site (</a:t>
            </a:r>
            <a:r>
              <a:rPr lang="en-US" sz="1600" b="1" dirty="0">
                <a:solidFill>
                  <a:schemeClr val="accent4"/>
                </a:solidFill>
                <a:hlinkClick r:id="rId8" action="ppaction://hlinkfile">
                  <a:extLst>
                    <a:ext uri="{A12FA001-AC4F-418D-AE19-62706E023703}">
                      <ahyp:hlinkClr xmlns:ahyp="http://schemas.microsoft.com/office/drawing/2018/hyperlinkcolor" val="tx"/>
                    </a:ext>
                  </a:extLst>
                </a:hlinkClick>
              </a:rPr>
              <a:t>bit.ly/CS4Ops</a:t>
            </a:r>
            <a:r>
              <a:rPr lang="en-US" sz="1600" b="1" dirty="0"/>
              <a:t>)</a:t>
            </a:r>
          </a:p>
        </p:txBody>
      </p:sp>
      <p:sp>
        <p:nvSpPr>
          <p:cNvPr id="5" name="TextBox 4">
            <a:extLst>
              <a:ext uri="{FF2B5EF4-FFF2-40B4-BE49-F238E27FC236}">
                <a16:creationId xmlns:a16="http://schemas.microsoft.com/office/drawing/2014/main" id="{457B2884-2E91-506C-EE25-310DD625E552}"/>
              </a:ext>
            </a:extLst>
          </p:cNvPr>
          <p:cNvSpPr txBox="1"/>
          <p:nvPr/>
        </p:nvSpPr>
        <p:spPr>
          <a:xfrm rot="16200000">
            <a:off x="11055267" y="4998038"/>
            <a:ext cx="1569876"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defTabSz="257175">
              <a:defRPr/>
            </a:pPr>
            <a:r>
              <a:rPr lang="en-US" sz="1100" dirty="0">
                <a:solidFill>
                  <a:schemeClr val="bg1"/>
                </a:solidFill>
                <a:latin typeface="Calibri" panose="020F0502020204030204" pitchFamily="34" charset="0"/>
                <a:cs typeface="Calibri" panose="020F0502020204030204" pitchFamily="34" charset="0"/>
              </a:rPr>
              <a:t>Source: FHWA.</a:t>
            </a:r>
          </a:p>
        </p:txBody>
      </p:sp>
    </p:spTree>
    <p:extLst>
      <p:ext uri="{BB962C8B-B14F-4D97-AF65-F5344CB8AC3E}">
        <p14:creationId xmlns:p14="http://schemas.microsoft.com/office/powerpoint/2010/main" val="1162024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B72D-2204-4D03-F59E-B818E206CB80}"/>
              </a:ext>
            </a:extLst>
          </p:cNvPr>
          <p:cNvSpPr>
            <a:spLocks noGrp="1"/>
          </p:cNvSpPr>
          <p:nvPr>
            <p:ph type="title"/>
          </p:nvPr>
        </p:nvSpPr>
        <p:spPr>
          <a:xfrm>
            <a:off x="432220" y="365125"/>
            <a:ext cx="10515600" cy="803799"/>
          </a:xfrm>
        </p:spPr>
        <p:txBody>
          <a:bodyPr/>
          <a:lstStyle/>
          <a:p>
            <a:r>
              <a:rPr lang="en-US" dirty="0"/>
              <a:t>Crowdsourcing Beyond EDC-6</a:t>
            </a:r>
          </a:p>
        </p:txBody>
      </p:sp>
      <p:sp>
        <p:nvSpPr>
          <p:cNvPr id="3" name="Content Placeholder 2">
            <a:extLst>
              <a:ext uri="{FF2B5EF4-FFF2-40B4-BE49-F238E27FC236}">
                <a16:creationId xmlns:a16="http://schemas.microsoft.com/office/drawing/2014/main" id="{028E78BD-8A7C-448C-D9AF-4FD8D1EA2F2D}"/>
              </a:ext>
            </a:extLst>
          </p:cNvPr>
          <p:cNvSpPr>
            <a:spLocks noGrp="1"/>
          </p:cNvSpPr>
          <p:nvPr>
            <p:ph idx="1"/>
          </p:nvPr>
        </p:nvSpPr>
        <p:spPr>
          <a:xfrm>
            <a:off x="153072" y="1840668"/>
            <a:ext cx="4100236" cy="4099588"/>
          </a:xfrm>
        </p:spPr>
        <p:txBody>
          <a:bodyPr/>
          <a:lstStyle/>
          <a:p>
            <a:pPr>
              <a:lnSpc>
                <a:spcPct val="100000"/>
              </a:lnSpc>
              <a:spcBef>
                <a:spcPts val="1800"/>
              </a:spcBef>
            </a:pPr>
            <a:r>
              <a:rPr lang="en-US" sz="2400" dirty="0"/>
              <a:t>New web presence</a:t>
            </a:r>
          </a:p>
          <a:p>
            <a:pPr>
              <a:lnSpc>
                <a:spcPct val="100000"/>
              </a:lnSpc>
              <a:spcBef>
                <a:spcPts val="1800"/>
              </a:spcBef>
            </a:pPr>
            <a:r>
              <a:rPr lang="en-US" sz="2400" dirty="0"/>
              <a:t>Continue course delivery</a:t>
            </a:r>
          </a:p>
          <a:p>
            <a:pPr>
              <a:lnSpc>
                <a:spcPct val="100000"/>
              </a:lnSpc>
              <a:spcBef>
                <a:spcPts val="1800"/>
              </a:spcBef>
            </a:pPr>
            <a:r>
              <a:rPr lang="en-US" sz="2400" dirty="0"/>
              <a:t>Continue technical support</a:t>
            </a:r>
          </a:p>
          <a:p>
            <a:pPr>
              <a:lnSpc>
                <a:spcPct val="100000"/>
              </a:lnSpc>
              <a:spcBef>
                <a:spcPts val="1800"/>
              </a:spcBef>
            </a:pPr>
            <a:r>
              <a:rPr lang="en-US" sz="2400" dirty="0"/>
              <a:t>Continue free access to the EDC-6 Adventures in Crowdsourcing webinar series hosted by the National Operations Center of Excellence</a:t>
            </a:r>
            <a:endParaRPr lang="en-US" dirty="0"/>
          </a:p>
        </p:txBody>
      </p:sp>
      <p:sp>
        <p:nvSpPr>
          <p:cNvPr id="4" name="Slide Number Placeholder 3">
            <a:extLst>
              <a:ext uri="{FF2B5EF4-FFF2-40B4-BE49-F238E27FC236}">
                <a16:creationId xmlns:a16="http://schemas.microsoft.com/office/drawing/2014/main" id="{862CC25D-A781-79E5-4FB2-202FEE267218}"/>
              </a:ext>
            </a:extLst>
          </p:cNvPr>
          <p:cNvSpPr>
            <a:spLocks noGrp="1"/>
          </p:cNvSpPr>
          <p:nvPr>
            <p:ph type="sldNum" sz="quarter" idx="12"/>
          </p:nvPr>
        </p:nvSpPr>
        <p:spPr/>
        <p:txBody>
          <a:bodyPr/>
          <a:lstStyle/>
          <a:p>
            <a:fld id="{C10DD06B-44D0-4B5F-9DB8-096B8174C7B9}" type="slidenum">
              <a:rPr lang="en-US" smtClean="0"/>
              <a:pPr/>
              <a:t>41</a:t>
            </a:fld>
            <a:endParaRPr lang="en-US" dirty="0"/>
          </a:p>
        </p:txBody>
      </p:sp>
      <p:pic>
        <p:nvPicPr>
          <p:cNvPr id="6" name="Picture 5" descr="Image provided to enhance the slide visual appeal depicts a draft screenshot of the forthcoming Office of Operations Crowdsourcing website.">
            <a:extLst>
              <a:ext uri="{FF2B5EF4-FFF2-40B4-BE49-F238E27FC236}">
                <a16:creationId xmlns:a16="http://schemas.microsoft.com/office/drawing/2014/main" id="{2869313F-599C-AABD-5526-EF90E7BC0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311" y="1400405"/>
            <a:ext cx="7510650" cy="4057189"/>
          </a:xfrm>
          <a:prstGeom prst="rect">
            <a:avLst/>
          </a:prstGeom>
        </p:spPr>
      </p:pic>
      <p:sp>
        <p:nvSpPr>
          <p:cNvPr id="7" name="TextBox 6">
            <a:extLst>
              <a:ext uri="{FF2B5EF4-FFF2-40B4-BE49-F238E27FC236}">
                <a16:creationId xmlns:a16="http://schemas.microsoft.com/office/drawing/2014/main" id="{8F751057-84AB-89EE-92CC-1D9A819D86DD}"/>
              </a:ext>
            </a:extLst>
          </p:cNvPr>
          <p:cNvSpPr txBox="1"/>
          <p:nvPr/>
        </p:nvSpPr>
        <p:spPr>
          <a:xfrm>
            <a:off x="4299783" y="5457594"/>
            <a:ext cx="7510651" cy="369332"/>
          </a:xfrm>
          <a:prstGeom prst="rect">
            <a:avLst/>
          </a:prstGeom>
          <a:noFill/>
        </p:spPr>
        <p:txBody>
          <a:bodyPr wrap="square" rtlCol="0">
            <a:spAutoFit/>
          </a:bodyPr>
          <a:lstStyle/>
          <a:p>
            <a:r>
              <a:rPr lang="en-US" dirty="0">
                <a:solidFill>
                  <a:schemeClr val="bg1"/>
                </a:solidFill>
              </a:rPr>
              <a:t>Concept website in development and intended for FHWA Office of Operations.</a:t>
            </a:r>
          </a:p>
        </p:txBody>
      </p:sp>
      <p:sp>
        <p:nvSpPr>
          <p:cNvPr id="5" name="TextBox 8">
            <a:extLst>
              <a:ext uri="{FF2B5EF4-FFF2-40B4-BE49-F238E27FC236}">
                <a16:creationId xmlns:a16="http://schemas.microsoft.com/office/drawing/2014/main" id="{3DBD7CB5-14F0-590B-0A5C-55B9517E1291}"/>
              </a:ext>
            </a:extLst>
          </p:cNvPr>
          <p:cNvSpPr txBox="1">
            <a:spLocks noChangeArrowheads="1"/>
          </p:cNvSpPr>
          <p:nvPr/>
        </p:nvSpPr>
        <p:spPr bwMode="auto">
          <a:xfrm rot="16200000">
            <a:off x="11186246" y="5130838"/>
            <a:ext cx="16599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lgn="r">
              <a:spcBef>
                <a:spcPts val="0"/>
              </a:spcBef>
              <a:defRPr/>
            </a:pPr>
            <a:r>
              <a:rPr lang="en-US" altLang="en-US" sz="1100" dirty="0">
                <a:solidFill>
                  <a:schemeClr val="bg1"/>
                </a:solidFill>
                <a:latin typeface="Calibri" panose="020F0502020204030204" pitchFamily="34" charset="0"/>
                <a:ea typeface="+mn-ea"/>
                <a:cs typeface="Calibri" panose="020F0502020204030204" pitchFamily="34" charset="0"/>
              </a:rPr>
              <a:t>Source: FHWA.</a:t>
            </a:r>
          </a:p>
        </p:txBody>
      </p:sp>
    </p:spTree>
    <p:extLst>
      <p:ext uri="{BB962C8B-B14F-4D97-AF65-F5344CB8AC3E}">
        <p14:creationId xmlns:p14="http://schemas.microsoft.com/office/powerpoint/2010/main" val="2764156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0718" y="457201"/>
            <a:ext cx="7644402" cy="1308537"/>
          </a:xfrm>
        </p:spPr>
        <p:txBody>
          <a:bodyPr>
            <a:normAutofit/>
          </a:bodyPr>
          <a:lstStyle/>
          <a:p>
            <a:r>
              <a:rPr lang="en-US" dirty="0"/>
              <a:t>Thank you.</a:t>
            </a:r>
          </a:p>
        </p:txBody>
      </p:sp>
      <p:sp>
        <p:nvSpPr>
          <p:cNvPr id="3" name="Subtitle 2">
            <a:extLst>
              <a:ext uri="{FF2B5EF4-FFF2-40B4-BE49-F238E27FC236}">
                <a16:creationId xmlns:a16="http://schemas.microsoft.com/office/drawing/2014/main" id="{8C9D0585-BFB5-4B07-8080-D1AB7A486A0F}"/>
              </a:ext>
            </a:extLst>
          </p:cNvPr>
          <p:cNvSpPr>
            <a:spLocks noGrp="1"/>
          </p:cNvSpPr>
          <p:nvPr>
            <p:ph type="subTitle" idx="1"/>
          </p:nvPr>
        </p:nvSpPr>
        <p:spPr>
          <a:xfrm>
            <a:off x="4110717" y="2173983"/>
            <a:ext cx="7818523" cy="1720366"/>
          </a:xfrm>
        </p:spPr>
        <p:txBody>
          <a:bodyPr>
            <a:normAutofit/>
          </a:bodyPr>
          <a:lstStyle/>
          <a:p>
            <a:r>
              <a:rPr lang="en-US" sz="2800" dirty="0">
                <a:solidFill>
                  <a:schemeClr val="accent4"/>
                </a:solidFill>
              </a:rPr>
              <a:t>Be sure to join the </a:t>
            </a:r>
            <a:r>
              <a:rPr lang="en-US" sz="2800" b="1" dirty="0">
                <a:solidFill>
                  <a:schemeClr val="accent4"/>
                </a:solidFill>
              </a:rPr>
              <a:t>next course webinar </a:t>
            </a:r>
            <a:br>
              <a:rPr lang="en-US" sz="2800" b="1" dirty="0">
                <a:solidFill>
                  <a:schemeClr val="accent4"/>
                </a:solidFill>
              </a:rPr>
            </a:br>
            <a:r>
              <a:rPr lang="en-US" sz="2800" b="1" dirty="0">
                <a:solidFill>
                  <a:schemeClr val="accent4"/>
                </a:solidFill>
              </a:rPr>
              <a:t>on Tuesday, June 20, 2023, at 1 p.m. </a:t>
            </a:r>
            <a:r>
              <a:rPr lang="en-US" sz="2800" dirty="0">
                <a:solidFill>
                  <a:schemeClr val="accent4"/>
                </a:solidFill>
              </a:rPr>
              <a:t>ET </a:t>
            </a:r>
            <a:br>
              <a:rPr lang="en-US" sz="2800" dirty="0">
                <a:solidFill>
                  <a:schemeClr val="accent4"/>
                </a:solidFill>
              </a:rPr>
            </a:br>
            <a:r>
              <a:rPr lang="en-US" sz="2800" dirty="0">
                <a:solidFill>
                  <a:schemeClr val="accent4"/>
                </a:solidFill>
              </a:rPr>
              <a:t>to learn about crowdsourcing data sources and management.</a:t>
            </a:r>
          </a:p>
        </p:txBody>
      </p:sp>
      <p:sp>
        <p:nvSpPr>
          <p:cNvPr id="4" name="Content Placeholder 2">
            <a:extLst>
              <a:ext uri="{FF2B5EF4-FFF2-40B4-BE49-F238E27FC236}">
                <a16:creationId xmlns:a16="http://schemas.microsoft.com/office/drawing/2014/main" id="{A9677BBB-3BA0-4D12-97DF-C3BC16E7D9F4}"/>
              </a:ext>
            </a:extLst>
          </p:cNvPr>
          <p:cNvSpPr txBox="1">
            <a:spLocks/>
          </p:cNvSpPr>
          <p:nvPr/>
        </p:nvSpPr>
        <p:spPr>
          <a:xfrm>
            <a:off x="4021819" y="4302595"/>
            <a:ext cx="2649570" cy="1301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James Colyar</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j</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ames.</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olyar@dot.gov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360‒753‒9408</a:t>
            </a:r>
          </a:p>
        </p:txBody>
      </p:sp>
      <p:sp>
        <p:nvSpPr>
          <p:cNvPr id="5" name="Content Placeholder 2">
            <a:extLst>
              <a:ext uri="{FF2B5EF4-FFF2-40B4-BE49-F238E27FC236}">
                <a16:creationId xmlns:a16="http://schemas.microsoft.com/office/drawing/2014/main" id="{594330FB-EE3B-40B8-978E-466DC7A93534}"/>
              </a:ext>
            </a:extLst>
          </p:cNvPr>
          <p:cNvSpPr txBox="1">
            <a:spLocks/>
          </p:cNvSpPr>
          <p:nvPr/>
        </p:nvSpPr>
        <p:spPr>
          <a:xfrm>
            <a:off x="6805392" y="4302595"/>
            <a:ext cx="2649570" cy="1301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Greg Jones</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g</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reg</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m</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j</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ones@dot.gov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404‒895‒6220</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p:txBody>
      </p:sp>
      <p:sp>
        <p:nvSpPr>
          <p:cNvPr id="6" name="Content Placeholder 2">
            <a:extLst>
              <a:ext uri="{FF2B5EF4-FFF2-40B4-BE49-F238E27FC236}">
                <a16:creationId xmlns:a16="http://schemas.microsoft.com/office/drawing/2014/main" id="{BE5EC6B7-721E-4989-BD94-3CE78DCDA4D2}"/>
              </a:ext>
            </a:extLst>
          </p:cNvPr>
          <p:cNvSpPr txBox="1">
            <a:spLocks/>
          </p:cNvSpPr>
          <p:nvPr/>
        </p:nvSpPr>
        <p:spPr>
          <a:xfrm>
            <a:off x="9591676" y="4302595"/>
            <a:ext cx="2600324" cy="1100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rPr>
              <a:t>Ralph Volpe</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r</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alph.</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v</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olpe@dot.gov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404‒985‒1268</a:t>
            </a:r>
            <a:endParaRPr kumimoji="0" lang="en-US" sz="20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186523093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4A56-84F4-4FEE-AC3C-D0ED7D3CD12A}"/>
              </a:ext>
            </a:extLst>
          </p:cNvPr>
          <p:cNvSpPr>
            <a:spLocks noGrp="1"/>
          </p:cNvSpPr>
          <p:nvPr>
            <p:ph type="title"/>
          </p:nvPr>
        </p:nvSpPr>
        <p:spPr/>
        <p:txBody>
          <a:bodyPr/>
          <a:lstStyle/>
          <a:p>
            <a:r>
              <a:rPr lang="en-US" dirty="0"/>
              <a:t>Upcoming T3 Webinars</a:t>
            </a:r>
          </a:p>
        </p:txBody>
      </p:sp>
      <p:sp>
        <p:nvSpPr>
          <p:cNvPr id="4" name="Slide Number Placeholder 3">
            <a:extLst>
              <a:ext uri="{FF2B5EF4-FFF2-40B4-BE49-F238E27FC236}">
                <a16:creationId xmlns:a16="http://schemas.microsoft.com/office/drawing/2014/main" id="{8274A3B3-9C21-44BC-9965-D29DCA9602E8}"/>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Table 5">
            <a:extLst>
              <a:ext uri="{FF2B5EF4-FFF2-40B4-BE49-F238E27FC236}">
                <a16:creationId xmlns:a16="http://schemas.microsoft.com/office/drawing/2014/main" id="{C33C4B99-78B7-485D-AF54-5028A17AA4C3}"/>
              </a:ext>
            </a:extLst>
          </p:cNvPr>
          <p:cNvGraphicFramePr>
            <a:graphicFrameLocks noGrp="1"/>
          </p:cNvGraphicFramePr>
          <p:nvPr/>
        </p:nvGraphicFramePr>
        <p:xfrm>
          <a:off x="738126" y="1391813"/>
          <a:ext cx="10705148" cy="3017520"/>
        </p:xfrm>
        <a:graphic>
          <a:graphicData uri="http://schemas.openxmlformats.org/drawingml/2006/table">
            <a:tbl>
              <a:tblPr firstRow="1" bandRow="1">
                <a:tableStyleId>{5C22544A-7EE6-4342-B048-85BDC9FD1C3A}</a:tableStyleId>
              </a:tblPr>
              <a:tblGrid>
                <a:gridCol w="5245100">
                  <a:extLst>
                    <a:ext uri="{9D8B030D-6E8A-4147-A177-3AD203B41FA5}">
                      <a16:colId xmlns:a16="http://schemas.microsoft.com/office/drawing/2014/main" val="3131460604"/>
                    </a:ext>
                  </a:extLst>
                </a:gridCol>
                <a:gridCol w="2997518">
                  <a:extLst>
                    <a:ext uri="{9D8B030D-6E8A-4147-A177-3AD203B41FA5}">
                      <a16:colId xmlns:a16="http://schemas.microsoft.com/office/drawing/2014/main" val="2557454911"/>
                    </a:ext>
                  </a:extLst>
                </a:gridCol>
                <a:gridCol w="2462530">
                  <a:extLst>
                    <a:ext uri="{9D8B030D-6E8A-4147-A177-3AD203B41FA5}">
                      <a16:colId xmlns:a16="http://schemas.microsoft.com/office/drawing/2014/main" val="2117519316"/>
                    </a:ext>
                  </a:extLst>
                </a:gridCol>
              </a:tblGrid>
              <a:tr h="370840">
                <a:tc>
                  <a:txBody>
                    <a:bodyPr/>
                    <a:lstStyle/>
                    <a:p>
                      <a:pPr algn="ctr"/>
                      <a:r>
                        <a:rPr lang="en-US" sz="2400" dirty="0"/>
                        <a:t>Webinar</a:t>
                      </a:r>
                    </a:p>
                  </a:txBody>
                  <a:tcPr>
                    <a:solidFill>
                      <a:srgbClr val="000313"/>
                    </a:solidFill>
                  </a:tcPr>
                </a:tc>
                <a:tc>
                  <a:txBody>
                    <a:bodyPr/>
                    <a:lstStyle/>
                    <a:p>
                      <a:pPr algn="ctr"/>
                      <a:r>
                        <a:rPr lang="en-US" sz="2400" dirty="0"/>
                        <a:t>Date</a:t>
                      </a:r>
                    </a:p>
                  </a:txBody>
                  <a:tcPr>
                    <a:solidFill>
                      <a:srgbClr val="000313"/>
                    </a:solidFill>
                  </a:tcPr>
                </a:tc>
                <a:tc>
                  <a:txBody>
                    <a:bodyPr/>
                    <a:lstStyle/>
                    <a:p>
                      <a:pPr algn="ctr"/>
                      <a:r>
                        <a:rPr lang="en-US" sz="2400" dirty="0"/>
                        <a:t>Time</a:t>
                      </a:r>
                    </a:p>
                  </a:txBody>
                  <a:tcPr>
                    <a:solidFill>
                      <a:srgbClr val="000313"/>
                    </a:solidFill>
                  </a:tcPr>
                </a:tc>
                <a:extLst>
                  <a:ext uri="{0D108BD9-81ED-4DB2-BD59-A6C34878D82A}">
                    <a16:rowId xmlns:a16="http://schemas.microsoft.com/office/drawing/2014/main" val="3545313129"/>
                  </a:ext>
                </a:extLst>
              </a:tr>
              <a:tr h="370840">
                <a:tc>
                  <a:txBody>
                    <a:bodyPr/>
                    <a:lstStyle/>
                    <a:p>
                      <a:r>
                        <a:rPr lang="en-US" sz="1800" b="0" kern="0" dirty="0">
                          <a:solidFill>
                            <a:srgbClr val="000000"/>
                          </a:solidFill>
                        </a:rPr>
                        <a:t>Crowdsourcing for Advancing Operations: </a:t>
                      </a:r>
                      <a:r>
                        <a:rPr lang="en-US" dirty="0">
                          <a:effectLst/>
                        </a:rPr>
                        <a:t>Data Sources and Management</a:t>
                      </a:r>
                    </a:p>
                  </a:txBody>
                  <a:tcPr anchor="ctr"/>
                </a:tc>
                <a:tc>
                  <a:txBody>
                    <a:bodyPr/>
                    <a:lstStyle/>
                    <a:p>
                      <a:pPr algn="l"/>
                      <a:r>
                        <a:rPr lang="en-US" dirty="0"/>
                        <a:t>Tuesday, June 20, 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dk1"/>
                          </a:solidFill>
                          <a:latin typeface="+mn-lt"/>
                          <a:ea typeface="+mn-ea"/>
                          <a:cs typeface="+mn-cs"/>
                        </a:rPr>
                        <a:t>1:00 P.M. - 2:30 P.M. ET</a:t>
                      </a:r>
                    </a:p>
                    <a:p>
                      <a:pPr marL="0"/>
                      <a:endParaRPr lang="en-US" dirty="0">
                        <a:solidFill>
                          <a:schemeClr val="dk1"/>
                        </a:solidFill>
                        <a:latin typeface="+mn-lt"/>
                        <a:ea typeface="+mn-ea"/>
                        <a:cs typeface="+mn-cs"/>
                      </a:endParaRPr>
                    </a:p>
                  </a:txBody>
                  <a:tcPr/>
                </a:tc>
                <a:extLst>
                  <a:ext uri="{0D108BD9-81ED-4DB2-BD59-A6C34878D82A}">
                    <a16:rowId xmlns:a16="http://schemas.microsoft.com/office/drawing/2014/main" val="1091842210"/>
                  </a:ext>
                </a:extLst>
              </a:tr>
              <a:tr h="370840">
                <a:tc>
                  <a:txBody>
                    <a:bodyPr/>
                    <a:lstStyle/>
                    <a:p>
                      <a:r>
                        <a:rPr lang="en-US" sz="1800" b="0" kern="0" dirty="0">
                          <a:solidFill>
                            <a:srgbClr val="000000"/>
                          </a:solidFill>
                        </a:rPr>
                        <a:t>Crowdsourcing for Advancing Operations: </a:t>
                      </a:r>
                      <a:r>
                        <a:rPr lang="en-US" dirty="0">
                          <a:effectLst/>
                        </a:rPr>
                        <a:t>Traveler Information and Traffic Incident Management</a:t>
                      </a:r>
                    </a:p>
                  </a:txBody>
                  <a:tcPr anchor="ctr"/>
                </a:tc>
                <a:tc>
                  <a:txBody>
                    <a:bodyPr/>
                    <a:lstStyle/>
                    <a:p>
                      <a:pPr algn="l"/>
                      <a:r>
                        <a:rPr lang="en-US" dirty="0"/>
                        <a:t>Tuesday, July 18, 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dk1"/>
                          </a:solidFill>
                          <a:latin typeface="+mn-lt"/>
                          <a:ea typeface="+mn-ea"/>
                          <a:cs typeface="+mn-cs"/>
                        </a:rPr>
                        <a:t>1:00 P.M. - 2:30 P.M. ET</a:t>
                      </a:r>
                    </a:p>
                    <a:p>
                      <a:pPr marL="0"/>
                      <a:endParaRPr lang="en-US" dirty="0">
                        <a:solidFill>
                          <a:schemeClr val="dk1"/>
                        </a:solidFill>
                        <a:latin typeface="+mn-lt"/>
                        <a:ea typeface="+mn-ea"/>
                        <a:cs typeface="+mn-cs"/>
                      </a:endParaRPr>
                    </a:p>
                  </a:txBody>
                  <a:tcPr/>
                </a:tc>
                <a:extLst>
                  <a:ext uri="{0D108BD9-81ED-4DB2-BD59-A6C34878D82A}">
                    <a16:rowId xmlns:a16="http://schemas.microsoft.com/office/drawing/2014/main" val="4092448151"/>
                  </a:ext>
                </a:extLst>
              </a:tr>
              <a:tr h="370840">
                <a:tc>
                  <a:txBody>
                    <a:bodyPr/>
                    <a:lstStyle/>
                    <a:p>
                      <a:r>
                        <a:rPr lang="en-US" sz="1800" b="0" kern="0" dirty="0">
                          <a:solidFill>
                            <a:srgbClr val="000000"/>
                          </a:solidFill>
                        </a:rPr>
                        <a:t>Crowdsourcing for Advancing Operations: </a:t>
                      </a:r>
                      <a:r>
                        <a:rPr lang="en-US" dirty="0">
                          <a:effectLst/>
                        </a:rPr>
                        <a:t>Road Weather and Arterial Management</a:t>
                      </a:r>
                    </a:p>
                  </a:txBody>
                  <a:tcPr anchor="ctr"/>
                </a:tc>
                <a:tc>
                  <a:txBody>
                    <a:bodyPr/>
                    <a:lstStyle/>
                    <a:p>
                      <a:pPr algn="l"/>
                      <a:r>
                        <a:rPr lang="en-US" dirty="0"/>
                        <a:t>Tuesday, August 15, 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dk1"/>
                          </a:solidFill>
                          <a:latin typeface="+mn-lt"/>
                          <a:ea typeface="+mn-ea"/>
                          <a:cs typeface="+mn-cs"/>
                        </a:rPr>
                        <a:t>1:00 P.M. - 2:30 P.M. ET</a:t>
                      </a:r>
                    </a:p>
                    <a:p>
                      <a:pPr marL="0"/>
                      <a:endParaRPr lang="en-US" dirty="0">
                        <a:solidFill>
                          <a:schemeClr val="dk1"/>
                        </a:solidFill>
                        <a:latin typeface="+mn-lt"/>
                        <a:ea typeface="+mn-ea"/>
                        <a:cs typeface="+mn-cs"/>
                      </a:endParaRPr>
                    </a:p>
                  </a:txBody>
                  <a:tcPr/>
                </a:tc>
                <a:extLst>
                  <a:ext uri="{0D108BD9-81ED-4DB2-BD59-A6C34878D82A}">
                    <a16:rowId xmlns:a16="http://schemas.microsoft.com/office/drawing/2014/main" val="1168672274"/>
                  </a:ext>
                </a:extLst>
              </a:tr>
              <a:tr h="370840">
                <a:tc>
                  <a:txBody>
                    <a:bodyPr/>
                    <a:lstStyle/>
                    <a:p>
                      <a:r>
                        <a:rPr lang="en-US" sz="1800" b="0" kern="0" dirty="0">
                          <a:solidFill>
                            <a:srgbClr val="000000"/>
                          </a:solidFill>
                        </a:rPr>
                        <a:t>Crowdsourcing for Advancing Operations: </a:t>
                      </a:r>
                      <a:r>
                        <a:rPr lang="en-US" b="0" i="0" dirty="0">
                          <a:solidFill>
                            <a:schemeClr val="dk1"/>
                          </a:solidFill>
                          <a:effectLst/>
                          <a:latin typeface="+mn-lt"/>
                          <a:ea typeface="+mn-ea"/>
                          <a:cs typeface="+mn-cs"/>
                        </a:rPr>
                        <a:t>Emergency and Work Zone Management and Next Steps</a:t>
                      </a:r>
                      <a:endParaRPr lang="en-US" dirty="0"/>
                    </a:p>
                  </a:txBody>
                  <a:tcPr/>
                </a:tc>
                <a:tc>
                  <a:txBody>
                    <a:bodyPr/>
                    <a:lstStyle/>
                    <a:p>
                      <a:pPr algn="l"/>
                      <a:r>
                        <a:rPr lang="en-US" dirty="0"/>
                        <a:t>Tuesday, September 19, 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dk1"/>
                          </a:solidFill>
                          <a:latin typeface="+mn-lt"/>
                          <a:ea typeface="+mn-ea"/>
                          <a:cs typeface="+mn-cs"/>
                        </a:rPr>
                        <a:t>1:00 P.M. - 2:30 P.M. ET</a:t>
                      </a:r>
                    </a:p>
                    <a:p>
                      <a:endParaRPr lang="en-US" dirty="0"/>
                    </a:p>
                  </a:txBody>
                  <a:tcPr/>
                </a:tc>
                <a:extLst>
                  <a:ext uri="{0D108BD9-81ED-4DB2-BD59-A6C34878D82A}">
                    <a16:rowId xmlns:a16="http://schemas.microsoft.com/office/drawing/2014/main" val="4124356789"/>
                  </a:ext>
                </a:extLst>
              </a:tr>
            </a:tbl>
          </a:graphicData>
        </a:graphic>
      </p:graphicFrame>
      <p:sp>
        <p:nvSpPr>
          <p:cNvPr id="7" name="TextBox 6">
            <a:extLst>
              <a:ext uri="{FF2B5EF4-FFF2-40B4-BE49-F238E27FC236}">
                <a16:creationId xmlns:a16="http://schemas.microsoft.com/office/drawing/2014/main" id="{DE68091F-D618-431E-90F4-C8E204C00525}"/>
              </a:ext>
            </a:extLst>
          </p:cNvPr>
          <p:cNvSpPr txBox="1"/>
          <p:nvPr/>
        </p:nvSpPr>
        <p:spPr>
          <a:xfrm>
            <a:off x="738126" y="4458393"/>
            <a:ext cx="10373799" cy="26776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Calibri"/>
                <a:ea typeface="+mn-ea"/>
                <a:cs typeface="+mn-cs"/>
              </a:rPr>
              <a:t>Register: </a:t>
            </a:r>
            <a:r>
              <a:rPr kumimoji="0" lang="en-US" sz="2800" b="0" i="0" u="none" strike="noStrike" kern="0" cap="none" spc="0" normalizeH="0" baseline="0" noProof="0" dirty="0">
                <a:ln>
                  <a:noFill/>
                </a:ln>
                <a:solidFill>
                  <a:srgbClr val="000000"/>
                </a:solidFill>
                <a:effectLst/>
                <a:uLnTx/>
                <a:uFillTx/>
                <a:latin typeface="Calibri"/>
                <a:ea typeface="+mn-ea"/>
                <a:cs typeface="+mn-cs"/>
                <a:hlinkClick r:id="rId3"/>
              </a:rPr>
              <a:t>https://www.pcb.its.dot.gov/t3_webinars.aspx</a:t>
            </a: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Calibri"/>
                <a:ea typeface="+mn-ea"/>
                <a:cs typeface="+mn-cs"/>
              </a:rPr>
              <a:t>To access the recording and past T3 webinars,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Calibri"/>
                <a:ea typeface="+mn-ea"/>
                <a:cs typeface="+mn-cs"/>
                <a:hlinkClick r:id="rId4"/>
              </a:rPr>
              <a:t>https://www.pcb.its.dot.gov/t3_archives.aspx</a:t>
            </a: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087490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DB23-A3CB-47CD-BFE6-948E4CEC7B8F}"/>
              </a:ext>
            </a:extLst>
          </p:cNvPr>
          <p:cNvSpPr>
            <a:spLocks noGrp="1"/>
          </p:cNvSpPr>
          <p:nvPr>
            <p:ph type="title"/>
          </p:nvPr>
        </p:nvSpPr>
        <p:spPr/>
        <p:txBody>
          <a:bodyPr/>
          <a:lstStyle/>
          <a:p>
            <a:r>
              <a:rPr lang="en-US" dirty="0"/>
              <a:t>Feedback</a:t>
            </a:r>
          </a:p>
        </p:txBody>
      </p:sp>
      <p:sp>
        <p:nvSpPr>
          <p:cNvPr id="3" name="Text Placeholder 2">
            <a:extLst>
              <a:ext uri="{FF2B5EF4-FFF2-40B4-BE49-F238E27FC236}">
                <a16:creationId xmlns:a16="http://schemas.microsoft.com/office/drawing/2014/main" id="{BAD4E266-3C7B-44DA-8765-0DAF15462A4B}"/>
              </a:ext>
            </a:extLst>
          </p:cNvPr>
          <p:cNvSpPr>
            <a:spLocks noGrp="1"/>
          </p:cNvSpPr>
          <p:nvPr>
            <p:ph type="body" idx="1"/>
          </p:nvPr>
        </p:nvSpPr>
        <p:spPr>
          <a:xfrm>
            <a:off x="916938" y="1283787"/>
            <a:ext cx="10358122" cy="3847207"/>
          </a:xfrm>
        </p:spPr>
        <p:txBody>
          <a:bodyPr/>
          <a:lstStyle/>
          <a:p>
            <a:pPr marL="285750" indent="-285750">
              <a:buFont typeface="Arial" panose="020B0604020202020204" pitchFamily="34" charset="0"/>
              <a:buChar char="•"/>
            </a:pPr>
            <a:r>
              <a:rPr lang="en-US" sz="2800" dirty="0"/>
              <a:t>A link to a feedback questionnaire is provided in the chat pod. Please take a few minutes to fill it out – we value your input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To receive notifications of upcoming events, send an email to </a:t>
            </a:r>
            <a:r>
              <a:rPr lang="en-US" sz="2800" dirty="0">
                <a:hlinkClick r:id="rId3"/>
              </a:rPr>
              <a:t>T3@dot.gov</a:t>
            </a:r>
            <a:r>
              <a:rPr lang="en-US" sz="2800" dirty="0"/>
              <a:t> with “Add to mailing list” in the subject line</a:t>
            </a:r>
          </a:p>
          <a:p>
            <a:endParaRPr lang="en-US" sz="2800" dirty="0"/>
          </a:p>
          <a:p>
            <a:pPr marL="285750" indent="-285750">
              <a:buFont typeface="Arial" panose="020B0604020202020204" pitchFamily="34" charset="0"/>
              <a:buChar char="•"/>
            </a:pPr>
            <a:endParaRPr lang="en-US" sz="2800" dirty="0"/>
          </a:p>
          <a:p>
            <a:pPr algn="ctr"/>
            <a:r>
              <a:rPr lang="en-US" sz="3600" b="1" dirty="0">
                <a:solidFill>
                  <a:srgbClr val="0C3B71"/>
                </a:solidFill>
              </a:rPr>
              <a:t>Thank you!</a:t>
            </a:r>
          </a:p>
          <a:p>
            <a:endParaRPr lang="en-US" dirty="0"/>
          </a:p>
        </p:txBody>
      </p:sp>
      <p:sp>
        <p:nvSpPr>
          <p:cNvPr id="4" name="Slide Number Placeholder 3">
            <a:extLst>
              <a:ext uri="{FF2B5EF4-FFF2-40B4-BE49-F238E27FC236}">
                <a16:creationId xmlns:a16="http://schemas.microsoft.com/office/drawing/2014/main" id="{9ADD3855-BAC3-4482-8EB1-0D4D080E1542}"/>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descr="Graphical user interface, text, email&#10;&#10;Description automatically generated">
            <a:extLst>
              <a:ext uri="{FF2B5EF4-FFF2-40B4-BE49-F238E27FC236}">
                <a16:creationId xmlns:a16="http://schemas.microsoft.com/office/drawing/2014/main" id="{8F8D7EEC-79C1-4888-9595-D74492B096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4937" y="4667893"/>
            <a:ext cx="4322124" cy="1466028"/>
          </a:xfrm>
          <a:prstGeom prst="rect">
            <a:avLst/>
          </a:prstGeom>
        </p:spPr>
      </p:pic>
    </p:spTree>
    <p:extLst>
      <p:ext uri="{BB962C8B-B14F-4D97-AF65-F5344CB8AC3E}">
        <p14:creationId xmlns:p14="http://schemas.microsoft.com/office/powerpoint/2010/main" val="348217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Content Placeholder 5">
            <a:extLst>
              <a:ext uri="{FF2B5EF4-FFF2-40B4-BE49-F238E27FC236}">
                <a16:creationId xmlns:a16="http://schemas.microsoft.com/office/drawing/2014/main" id="{0E250E56-ECBA-47AA-BA09-DA51E388E2A3}"/>
              </a:ext>
            </a:extLst>
          </p:cNvPr>
          <p:cNvSpPr>
            <a:spLocks noGrp="1" noChangeArrowheads="1"/>
          </p:cNvSpPr>
          <p:nvPr>
            <p:ph sz="half" idx="16"/>
          </p:nvPr>
        </p:nvSpPr>
        <p:spPr>
          <a:xfrm>
            <a:off x="5209031" y="1662090"/>
            <a:ext cx="6474969" cy="3533820"/>
          </a:xfrm>
        </p:spPr>
        <p:txBody>
          <a:bodyPr>
            <a:normAutofit/>
          </a:bodyPr>
          <a:lstStyle/>
          <a:p>
            <a:pPr marL="112713">
              <a:spcBef>
                <a:spcPts val="900"/>
              </a:spcBef>
            </a:pPr>
            <a:r>
              <a:rPr lang="en-US" altLang="en-US" sz="3200" b="1" dirty="0">
                <a:latin typeface="Century Gothic" panose="020B0502020202020204" pitchFamily="34" charset="0"/>
                <a:cs typeface="Century Gothic" panose="020B0502020202020204" pitchFamily="34" charset="0"/>
              </a:rPr>
              <a:t>State-based model</a:t>
            </a:r>
            <a:br>
              <a:rPr lang="en-US" altLang="en-US" sz="3200" b="1" dirty="0">
                <a:latin typeface="Century Gothic" panose="020B0502020202020204" pitchFamily="34" charset="0"/>
                <a:cs typeface="Century Gothic" panose="020B0502020202020204" pitchFamily="34" charset="0"/>
              </a:rPr>
            </a:br>
            <a:endParaRPr lang="en-US" altLang="en-US" sz="3200" b="1" dirty="0">
              <a:latin typeface="Century Gothic" panose="020B0502020202020204" pitchFamily="34" charset="0"/>
              <a:cs typeface="Century Gothic" panose="020B0502020202020204" pitchFamily="34" charset="0"/>
            </a:endParaRPr>
          </a:p>
          <a:p>
            <a:pPr marL="112713">
              <a:lnSpc>
                <a:spcPct val="100000"/>
              </a:lnSpc>
              <a:spcBef>
                <a:spcPts val="900"/>
              </a:spcBef>
            </a:pPr>
            <a:r>
              <a:rPr lang="en-US" altLang="en-US" sz="3200" b="1" dirty="0">
                <a:latin typeface="Century Gothic" panose="020B0502020202020204" pitchFamily="34" charset="0"/>
                <a:cs typeface="Century Gothic" panose="020B0502020202020204" pitchFamily="34" charset="0"/>
              </a:rPr>
              <a:t>Proven but underutilized innovations</a:t>
            </a:r>
            <a:br>
              <a:rPr lang="en-US" altLang="en-US" sz="3200" b="1" dirty="0">
                <a:latin typeface="Century Gothic" panose="020B0502020202020204" pitchFamily="34" charset="0"/>
                <a:cs typeface="Century Gothic" panose="020B0502020202020204" pitchFamily="34" charset="0"/>
              </a:rPr>
            </a:br>
            <a:endParaRPr lang="en-US" altLang="en-US" sz="3200" b="1" dirty="0">
              <a:latin typeface="Century Gothic" panose="020B0502020202020204" pitchFamily="34" charset="0"/>
              <a:cs typeface="Century Gothic" panose="020B0502020202020204" pitchFamily="34" charset="0"/>
            </a:endParaRPr>
          </a:p>
          <a:p>
            <a:pPr marL="112713">
              <a:spcBef>
                <a:spcPts val="900"/>
              </a:spcBef>
            </a:pPr>
            <a:r>
              <a:rPr lang="en-US" altLang="en-US" sz="3200" b="1" dirty="0">
                <a:latin typeface="Century Gothic" panose="020B0502020202020204" pitchFamily="34" charset="0"/>
                <a:cs typeface="Century Gothic" panose="020B0502020202020204" pitchFamily="34" charset="0"/>
              </a:rPr>
              <a:t>2-year cycles</a:t>
            </a:r>
          </a:p>
        </p:txBody>
      </p:sp>
      <p:sp>
        <p:nvSpPr>
          <p:cNvPr id="4" name="Title 3"/>
          <p:cNvSpPr>
            <a:spLocks noGrp="1"/>
          </p:cNvSpPr>
          <p:nvPr>
            <p:ph type="title"/>
          </p:nvPr>
        </p:nvSpPr>
        <p:spPr/>
        <p:txBody>
          <a:bodyPr>
            <a:normAutofit/>
          </a:bodyPr>
          <a:lstStyle/>
          <a:p>
            <a:pPr>
              <a:lnSpc>
                <a:spcPct val="100000"/>
              </a:lnSpc>
            </a:pPr>
            <a:r>
              <a:rPr lang="en-US" altLang="en-US" sz="6000" dirty="0">
                <a:latin typeface="Century Gothic" panose="020B0502020202020204" pitchFamily="34" charset="0"/>
                <a:cs typeface="Century Gothic" panose="020B0502020202020204" pitchFamily="34" charset="0"/>
              </a:rPr>
              <a:t>What Is </a:t>
            </a:r>
            <a:br>
              <a:rPr lang="en-US" altLang="en-US" sz="6000" dirty="0">
                <a:latin typeface="Century Gothic" panose="020B0502020202020204" pitchFamily="34" charset="0"/>
                <a:cs typeface="Century Gothic" panose="020B0502020202020204" pitchFamily="34" charset="0"/>
              </a:rPr>
            </a:br>
            <a:r>
              <a:rPr lang="en-US" altLang="en-US" sz="6000" dirty="0">
                <a:latin typeface="Century Gothic" panose="020B0502020202020204" pitchFamily="34" charset="0"/>
                <a:cs typeface="Century Gothic" panose="020B0502020202020204" pitchFamily="34" charset="0"/>
              </a:rPr>
              <a:t>Every Day Counts?</a:t>
            </a:r>
            <a:endParaRPr lang="en-US" sz="6000" dirty="0"/>
          </a:p>
        </p:txBody>
      </p:sp>
    </p:spTree>
    <p:extLst>
      <p:ext uri="{BB962C8B-B14F-4D97-AF65-F5344CB8AC3E}">
        <p14:creationId xmlns:p14="http://schemas.microsoft.com/office/powerpoint/2010/main" val="228448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E290-8CE6-49C0-B671-6DA7C00C170D}"/>
              </a:ext>
            </a:extLst>
          </p:cNvPr>
          <p:cNvSpPr>
            <a:spLocks noGrp="1"/>
          </p:cNvSpPr>
          <p:nvPr>
            <p:ph type="title"/>
          </p:nvPr>
        </p:nvSpPr>
        <p:spPr/>
        <p:txBody>
          <a:bodyPr>
            <a:noAutofit/>
          </a:bodyPr>
          <a:lstStyle/>
          <a:p>
            <a:pPr>
              <a:lnSpc>
                <a:spcPct val="100000"/>
              </a:lnSpc>
            </a:pPr>
            <a:r>
              <a:rPr lang="en-US" sz="4000" dirty="0">
                <a:ea typeface="+mn-ea"/>
              </a:rPr>
              <a:t>EDC-6: Deeper Crowdsourcing Roots </a:t>
            </a:r>
            <a:br>
              <a:rPr lang="en-US" sz="4000" dirty="0">
                <a:ea typeface="+mn-ea"/>
              </a:rPr>
            </a:br>
            <a:r>
              <a:rPr lang="en-US" sz="4000" dirty="0">
                <a:ea typeface="+mn-ea"/>
              </a:rPr>
              <a:t>for a Bountiful Suite of Benefits</a:t>
            </a:r>
          </a:p>
        </p:txBody>
      </p:sp>
      <p:sp>
        <p:nvSpPr>
          <p:cNvPr id="3" name="Content Placeholder 2">
            <a:extLst>
              <a:ext uri="{FF2B5EF4-FFF2-40B4-BE49-F238E27FC236}">
                <a16:creationId xmlns:a16="http://schemas.microsoft.com/office/drawing/2014/main" id="{8A019513-DFC9-4283-9291-48A87D622326}"/>
              </a:ext>
            </a:extLst>
          </p:cNvPr>
          <p:cNvSpPr>
            <a:spLocks noGrp="1"/>
          </p:cNvSpPr>
          <p:nvPr>
            <p:ph idx="1"/>
          </p:nvPr>
        </p:nvSpPr>
        <p:spPr>
          <a:xfrm>
            <a:off x="838200" y="2066925"/>
            <a:ext cx="10693400" cy="4110038"/>
          </a:xfrm>
        </p:spPr>
        <p:txBody>
          <a:bodyPr>
            <a:normAutofit/>
          </a:bodyPr>
          <a:lstStyle/>
          <a:p>
            <a:pPr marL="0" indent="0">
              <a:lnSpc>
                <a:spcPct val="100000"/>
              </a:lnSpc>
              <a:buNone/>
            </a:pPr>
            <a:r>
              <a:rPr lang="en-US" sz="2400" dirty="0">
                <a:ea typeface="+mj-ea"/>
              </a:rPr>
              <a:t>EDC-5 Crowdsourcing Innovation (January 2019–December 2020) continued as an EDC-6 Innovation (January 2021–December 2022), with focus on:</a:t>
            </a:r>
          </a:p>
        </p:txBody>
      </p:sp>
      <p:sp>
        <p:nvSpPr>
          <p:cNvPr id="4" name="Slide Number Placeholder 3">
            <a:extLst>
              <a:ext uri="{FF2B5EF4-FFF2-40B4-BE49-F238E27FC236}">
                <a16:creationId xmlns:a16="http://schemas.microsoft.com/office/drawing/2014/main" id="{6BD0474B-5798-412F-8419-A45E44F4B066}"/>
              </a:ext>
            </a:extLst>
          </p:cNvPr>
          <p:cNvSpPr>
            <a:spLocks noGrp="1"/>
          </p:cNvSpPr>
          <p:nvPr>
            <p:ph type="sldNum" sz="quarter" idx="12"/>
          </p:nvPr>
        </p:nvSpPr>
        <p:spPr>
          <a:prstGeom prst="rect">
            <a:avLst/>
          </a:prstGeom>
        </p:spPr>
        <p:txBody>
          <a:bodyPr anchor="ctr"/>
          <a:lstStyle>
            <a:defPPr>
              <a:defRPr lang="en-US"/>
            </a:defPPr>
            <a:lvl1pPr marL="0" algn="l"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114828C-5D78-9B49-B11B-F71E2B02E95C}" type="slidenum">
              <a:rPr lang="en-US" smtClean="0"/>
              <a:pPr/>
              <a:t>6</a:t>
            </a:fld>
            <a:endParaRPr lang="en-US" sz="1000" dirty="0"/>
          </a:p>
        </p:txBody>
      </p:sp>
      <p:sp>
        <p:nvSpPr>
          <p:cNvPr id="9" name="Content Placeholder 5">
            <a:extLst>
              <a:ext uri="{FF2B5EF4-FFF2-40B4-BE49-F238E27FC236}">
                <a16:creationId xmlns:a16="http://schemas.microsoft.com/office/drawing/2014/main" id="{239FD006-5549-4FA8-B5A9-C574AE79EC68}"/>
              </a:ext>
            </a:extLst>
          </p:cNvPr>
          <p:cNvSpPr txBox="1">
            <a:spLocks/>
          </p:cNvSpPr>
          <p:nvPr/>
        </p:nvSpPr>
        <p:spPr>
          <a:xfrm>
            <a:off x="1147251" y="3437811"/>
            <a:ext cx="3251557" cy="2222631"/>
          </a:xfrm>
          <a:prstGeom prst="rect">
            <a:avLst/>
          </a:prstGeom>
        </p:spPr>
        <p:txBody>
          <a:bodyPr vert="horz" lIns="91440" tIns="45720" rIns="91440" bIns="45720" rtlCol="0">
            <a:noAutofit/>
          </a:bodyPr>
          <a:lstStyle>
            <a:defPPr>
              <a:defRPr lang="en-US"/>
            </a:defPPr>
            <a:lvl1pPr indent="0" defTabSz="257169">
              <a:spcBef>
                <a:spcPct val="20000"/>
              </a:spcBef>
              <a:buFontTx/>
              <a:buNone/>
              <a:defRPr sz="2000" b="1">
                <a:solidFill>
                  <a:srgbClr val="0070C0"/>
                </a:solidFill>
                <a:latin typeface="Century Gothic"/>
                <a:cs typeface="Century Gothic"/>
              </a:defRPr>
            </a:lvl1pPr>
            <a:lvl2pPr marL="341313" indent="-230188" defTabSz="257169">
              <a:spcBef>
                <a:spcPct val="20000"/>
              </a:spcBef>
              <a:buFont typeface="Arial" panose="020B0604020202020204" pitchFamily="34" charset="0"/>
              <a:buChar char="•"/>
              <a:defRPr>
                <a:latin typeface="Century Gothic"/>
                <a:cs typeface="Century Gothic"/>
              </a:defRPr>
            </a:lvl2pPr>
            <a:lvl3pPr marL="684213" indent="-222250" defTabSz="257169">
              <a:spcBef>
                <a:spcPct val="20000"/>
              </a:spcBef>
              <a:buFont typeface="Wingdings" panose="05000000000000000000" pitchFamily="2" charset="2"/>
              <a:buChar char="§"/>
              <a:defRPr sz="1600">
                <a:latin typeface="Century Gothic"/>
                <a:cs typeface="Century Gothic"/>
              </a:defRPr>
            </a:lvl3pPr>
            <a:lvl4pPr marL="900090" indent="-128585" defTabSz="257169">
              <a:spcBef>
                <a:spcPct val="20000"/>
              </a:spcBef>
              <a:buFont typeface="Arial"/>
              <a:buChar char="–"/>
              <a:defRPr sz="1125">
                <a:latin typeface="Century Gothic"/>
                <a:cs typeface="Century Gothic"/>
              </a:defRPr>
            </a:lvl4pPr>
            <a:lvl5pPr marL="1157259" indent="-128585" defTabSz="257169">
              <a:spcBef>
                <a:spcPct val="20000"/>
              </a:spcBef>
              <a:buFont typeface="Arial"/>
              <a:buChar char="»"/>
              <a:defRPr sz="1125">
                <a:latin typeface="Century Gothic"/>
                <a:cs typeface="Century Gothic"/>
              </a:defRPr>
            </a:lvl5pPr>
            <a:lvl6pPr marL="1414427" indent="-128585" defTabSz="257169">
              <a:spcBef>
                <a:spcPct val="20000"/>
              </a:spcBef>
              <a:buFont typeface="Arial"/>
              <a:buChar char="•"/>
              <a:defRPr sz="1125"/>
            </a:lvl6pPr>
            <a:lvl7pPr marL="1671596" indent="-128585" defTabSz="257169">
              <a:spcBef>
                <a:spcPct val="20000"/>
              </a:spcBef>
              <a:buFont typeface="Arial"/>
              <a:buChar char="•"/>
              <a:defRPr sz="1125"/>
            </a:lvl7pPr>
            <a:lvl8pPr marL="1928765" indent="-128585" defTabSz="257169">
              <a:spcBef>
                <a:spcPct val="20000"/>
              </a:spcBef>
              <a:buFont typeface="Arial"/>
              <a:buChar char="•"/>
              <a:defRPr sz="1125"/>
            </a:lvl8pPr>
            <a:lvl9pPr marL="2185933" indent="-128585" defTabSz="257169">
              <a:spcBef>
                <a:spcPct val="20000"/>
              </a:spcBef>
              <a:buFont typeface="Arial"/>
              <a:buChar char="•"/>
              <a:defRPr sz="1125"/>
            </a:lvl9pPr>
          </a:lstStyle>
          <a:p>
            <a:pPr algn="r"/>
            <a:r>
              <a:rPr lang="en-US" sz="2400" dirty="0">
                <a:solidFill>
                  <a:schemeClr val="bg1"/>
                </a:solidFill>
              </a:rPr>
              <a:t>Adding data sources and applications</a:t>
            </a:r>
          </a:p>
          <a:p>
            <a:pPr algn="r"/>
            <a:endParaRPr lang="en-US" sz="2400" dirty="0">
              <a:solidFill>
                <a:schemeClr val="bg1"/>
              </a:solidFill>
            </a:endParaRPr>
          </a:p>
          <a:p>
            <a:pPr algn="r"/>
            <a:r>
              <a:rPr lang="en-US" sz="2400" b="1" dirty="0">
                <a:solidFill>
                  <a:schemeClr val="bg1"/>
                </a:solidFill>
              </a:rPr>
              <a:t>Improving data management</a:t>
            </a:r>
          </a:p>
        </p:txBody>
      </p:sp>
      <p:sp>
        <p:nvSpPr>
          <p:cNvPr id="12" name="Content Placeholder 5">
            <a:extLst>
              <a:ext uri="{FF2B5EF4-FFF2-40B4-BE49-F238E27FC236}">
                <a16:creationId xmlns:a16="http://schemas.microsoft.com/office/drawing/2014/main" id="{AB2E3E04-B455-46A2-B4FC-FF03CCAFA90D}"/>
              </a:ext>
            </a:extLst>
          </p:cNvPr>
          <p:cNvSpPr txBox="1">
            <a:spLocks/>
          </p:cNvSpPr>
          <p:nvPr/>
        </p:nvSpPr>
        <p:spPr>
          <a:xfrm>
            <a:off x="8089558" y="3437811"/>
            <a:ext cx="3012816" cy="1640655"/>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r>
              <a:rPr lang="en-US" sz="2400" b="1" dirty="0">
                <a:solidFill>
                  <a:schemeClr val="bg1"/>
                </a:solidFill>
              </a:rPr>
              <a:t>Improving archived data usage</a:t>
            </a:r>
          </a:p>
          <a:p>
            <a:endParaRPr lang="en-US" sz="2400" b="1" dirty="0">
              <a:solidFill>
                <a:schemeClr val="bg1"/>
              </a:solidFill>
            </a:endParaRPr>
          </a:p>
          <a:p>
            <a:r>
              <a:rPr lang="en-US" sz="2400" b="1" dirty="0">
                <a:solidFill>
                  <a:schemeClr val="bg1"/>
                </a:solidFill>
              </a:rPr>
              <a:t>Sharing and integration of data</a:t>
            </a:r>
          </a:p>
        </p:txBody>
      </p:sp>
      <p:pic>
        <p:nvPicPr>
          <p:cNvPr id="10" name="Picture 9">
            <a:extLst>
              <a:ext uri="{FF2B5EF4-FFF2-40B4-BE49-F238E27FC236}">
                <a16:creationId xmlns:a16="http://schemas.microsoft.com/office/drawing/2014/main" id="{163102B1-6501-8C59-F2DA-E61709AAA6B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07858" y="2954988"/>
            <a:ext cx="3072650" cy="2987299"/>
          </a:xfrm>
          <a:prstGeom prst="rect">
            <a:avLst/>
          </a:prstGeom>
        </p:spPr>
      </p:pic>
      <p:sp>
        <p:nvSpPr>
          <p:cNvPr id="5" name="TextBox 4">
            <a:extLst>
              <a:ext uri="{FF2B5EF4-FFF2-40B4-BE49-F238E27FC236}">
                <a16:creationId xmlns:a16="http://schemas.microsoft.com/office/drawing/2014/main" id="{D70B8ECA-B778-C56E-4561-B42E09B2AF85}"/>
              </a:ext>
            </a:extLst>
          </p:cNvPr>
          <p:cNvSpPr txBox="1"/>
          <p:nvPr/>
        </p:nvSpPr>
        <p:spPr>
          <a:xfrm>
            <a:off x="6971709" y="5924970"/>
            <a:ext cx="963725" cy="246221"/>
          </a:xfrm>
          <a:prstGeom prst="rect">
            <a:avLst/>
          </a:prstGeom>
          <a:noFill/>
        </p:spPr>
        <p:txBody>
          <a:bodyPr wrap="none" rtlCol="0">
            <a:spAutoFit/>
          </a:bodyPr>
          <a:lstStyle/>
          <a:p>
            <a:r>
              <a:rPr lang="en-US" sz="1000" dirty="0">
                <a:solidFill>
                  <a:schemeClr val="bg1"/>
                </a:solidFill>
              </a:rPr>
              <a:t>Source: FHWA.</a:t>
            </a:r>
          </a:p>
        </p:txBody>
      </p:sp>
    </p:spTree>
    <p:extLst>
      <p:ext uri="{BB962C8B-B14F-4D97-AF65-F5344CB8AC3E}">
        <p14:creationId xmlns:p14="http://schemas.microsoft.com/office/powerpoint/2010/main" val="207187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a:extLst>
              <a:ext uri="{FF2B5EF4-FFF2-40B4-BE49-F238E27FC236}">
                <a16:creationId xmlns:a16="http://schemas.microsoft.com/office/drawing/2014/main" id="{997FB743-6061-46D4-B03F-DB73869755A6}"/>
              </a:ext>
            </a:extLst>
          </p:cNvPr>
          <p:cNvSpPr txBox="1"/>
          <p:nvPr/>
        </p:nvSpPr>
        <p:spPr>
          <a:xfrm rot="16200000">
            <a:off x="11294851" y="4370183"/>
            <a:ext cx="1385730"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FHWA.</a:t>
            </a:r>
          </a:p>
        </p:txBody>
      </p:sp>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658567" y="416363"/>
            <a:ext cx="11050833" cy="1057951"/>
          </a:xfrm>
        </p:spPr>
        <p:txBody>
          <a:bodyPr>
            <a:normAutofit fontScale="90000"/>
          </a:bodyPr>
          <a:lstStyle/>
          <a:p>
            <a:pPr>
              <a:lnSpc>
                <a:spcPct val="100000"/>
              </a:lnSpc>
            </a:pPr>
            <a:r>
              <a:rPr lang="en-US" sz="4400" dirty="0"/>
              <a:t>EDC Crowdsourcin</a:t>
            </a:r>
            <a:r>
              <a:rPr lang="en-US" dirty="0"/>
              <a:t>g by the Numbers:</a:t>
            </a:r>
            <a:br>
              <a:rPr lang="en-US" dirty="0"/>
            </a:br>
            <a:r>
              <a:rPr lang="en-US" dirty="0"/>
              <a:t>January 2019 ‒ December 2022</a:t>
            </a:r>
          </a:p>
        </p:txBody>
      </p:sp>
      <p:sp>
        <p:nvSpPr>
          <p:cNvPr id="3" name="Content Placeholder 2">
            <a:extLst>
              <a:ext uri="{FF2B5EF4-FFF2-40B4-BE49-F238E27FC236}">
                <a16:creationId xmlns:a16="http://schemas.microsoft.com/office/drawing/2014/main" id="{780C75CC-FE21-42FC-926F-783FC1F6F2DE}"/>
              </a:ext>
            </a:extLst>
          </p:cNvPr>
          <p:cNvSpPr>
            <a:spLocks noGrp="1"/>
          </p:cNvSpPr>
          <p:nvPr>
            <p:ph idx="1"/>
          </p:nvPr>
        </p:nvSpPr>
        <p:spPr>
          <a:xfrm>
            <a:off x="537516" y="2007273"/>
            <a:ext cx="8135256" cy="3661110"/>
          </a:xfrm>
        </p:spPr>
        <p:txBody>
          <a:bodyPr vert="horz" lIns="91440" tIns="45720" rIns="91440" bIns="45720" rtlCol="0" anchor="t">
            <a:noAutofit/>
          </a:bodyPr>
          <a:lstStyle/>
          <a:p>
            <a:pPr marL="347663" indent="-347663">
              <a:lnSpc>
                <a:spcPct val="100000"/>
              </a:lnSpc>
              <a:spcBef>
                <a:spcPts val="0"/>
              </a:spcBef>
              <a:spcAft>
                <a:spcPts val="600"/>
              </a:spcAft>
            </a:pPr>
            <a:r>
              <a:rPr lang="en-US" sz="2400" dirty="0"/>
              <a:t>35+ States and many local agencies engaged</a:t>
            </a:r>
            <a:endParaRPr lang="en-US" sz="2400" strike="sngStrike" dirty="0">
              <a:solidFill>
                <a:srgbClr val="FF0000"/>
              </a:solidFill>
            </a:endParaRPr>
          </a:p>
          <a:p>
            <a:pPr marL="347663" indent="-347663">
              <a:lnSpc>
                <a:spcPct val="100000"/>
              </a:lnSpc>
              <a:spcBef>
                <a:spcPts val="0"/>
              </a:spcBef>
              <a:spcAft>
                <a:spcPts val="600"/>
              </a:spcAft>
            </a:pPr>
            <a:r>
              <a:rPr lang="en-US" sz="2400" dirty="0"/>
              <a:t>10+ workshops and peer exchanges</a:t>
            </a:r>
          </a:p>
          <a:p>
            <a:pPr marL="347663" indent="-347663">
              <a:lnSpc>
                <a:spcPct val="100000"/>
              </a:lnSpc>
              <a:spcBef>
                <a:spcPts val="0"/>
              </a:spcBef>
              <a:spcAft>
                <a:spcPts val="600"/>
              </a:spcAft>
            </a:pPr>
            <a:r>
              <a:rPr lang="en-US" sz="2400" dirty="0"/>
              <a:t>15+ conference and event presentations</a:t>
            </a:r>
          </a:p>
          <a:p>
            <a:pPr marL="347663" indent="-347663">
              <a:lnSpc>
                <a:spcPct val="100000"/>
              </a:lnSpc>
              <a:spcBef>
                <a:spcPts val="0"/>
              </a:spcBef>
              <a:spcAft>
                <a:spcPts val="600"/>
              </a:spcAft>
            </a:pPr>
            <a:r>
              <a:rPr lang="en-US" sz="2400" dirty="0">
                <a:latin typeface="Arial"/>
                <a:cs typeface="Arial"/>
              </a:rPr>
              <a:t>20+ Adventures in Crowdsourcing </a:t>
            </a:r>
            <a:r>
              <a:rPr lang="en-US" sz="2400" dirty="0"/>
              <a:t>webinars</a:t>
            </a:r>
            <a:endParaRPr lang="en-US" sz="2400" dirty="0">
              <a:latin typeface="Arial"/>
              <a:cs typeface="Arial"/>
            </a:endParaRPr>
          </a:p>
          <a:p>
            <a:pPr marL="344488" indent="-344488">
              <a:lnSpc>
                <a:spcPct val="100000"/>
              </a:lnSpc>
              <a:spcBef>
                <a:spcPts val="0"/>
              </a:spcBef>
              <a:spcAft>
                <a:spcPts val="600"/>
              </a:spcAft>
            </a:pPr>
            <a:r>
              <a:rPr lang="en-US" sz="2400" dirty="0"/>
              <a:t>20</a:t>
            </a:r>
            <a:r>
              <a:rPr lang="en-US" sz="2400" dirty="0">
                <a:latin typeface="Arial"/>
                <a:cs typeface="Arial"/>
              </a:rPr>
              <a:t>+</a:t>
            </a:r>
            <a:r>
              <a:rPr lang="en-US" sz="2400" dirty="0"/>
              <a:t> technical assistances or facilitations</a:t>
            </a:r>
          </a:p>
          <a:p>
            <a:pPr marL="344488" indent="-344488">
              <a:lnSpc>
                <a:spcPct val="100000"/>
              </a:lnSpc>
              <a:spcBef>
                <a:spcPts val="0"/>
              </a:spcBef>
              <a:spcAft>
                <a:spcPts val="600"/>
              </a:spcAft>
            </a:pPr>
            <a:r>
              <a:rPr lang="en-US" sz="2400" dirty="0"/>
              <a:t>12 crowdsourcing cohort sessions</a:t>
            </a:r>
          </a:p>
          <a:p>
            <a:pPr marL="344488" indent="-344488">
              <a:lnSpc>
                <a:spcPct val="100000"/>
              </a:lnSpc>
              <a:spcBef>
                <a:spcPts val="0"/>
              </a:spcBef>
              <a:spcAft>
                <a:spcPts val="600"/>
              </a:spcAft>
            </a:pPr>
            <a:r>
              <a:rPr lang="en-US" sz="2400" dirty="0"/>
              <a:t>10+ published articles and 5+ case studies</a:t>
            </a:r>
          </a:p>
          <a:p>
            <a:pPr marL="344488" indent="-344488">
              <a:lnSpc>
                <a:spcPct val="100000"/>
              </a:lnSpc>
              <a:spcBef>
                <a:spcPts val="0"/>
              </a:spcBef>
              <a:spcAft>
                <a:spcPts val="600"/>
              </a:spcAft>
            </a:pPr>
            <a:r>
              <a:rPr lang="en-US" sz="2400" dirty="0"/>
              <a:t>Crowdsourcing Course-in-a-Box delivered to 3 regions</a:t>
            </a:r>
            <a:endParaRPr lang="en-US" sz="2400" dirty="0">
              <a:solidFill>
                <a:schemeClr val="accent4"/>
              </a:solidFill>
            </a:endParaRPr>
          </a:p>
        </p:txBody>
      </p:sp>
      <p:sp>
        <p:nvSpPr>
          <p:cNvPr id="4" name="Slide Number Placeholder 3">
            <a:extLst>
              <a:ext uri="{FF2B5EF4-FFF2-40B4-BE49-F238E27FC236}">
                <a16:creationId xmlns:a16="http://schemas.microsoft.com/office/drawing/2014/main" id="{DB614A13-D666-4148-BC0A-68FB56AC14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6D2445A5-DE5E-48D4-9587-E57191B68243}"/>
              </a:ext>
            </a:extLst>
          </p:cNvPr>
          <p:cNvGrpSpPr/>
          <p:nvPr/>
        </p:nvGrpSpPr>
        <p:grpSpPr>
          <a:xfrm>
            <a:off x="8572059" y="2007272"/>
            <a:ext cx="3341901" cy="3775689"/>
            <a:chOff x="8898428" y="2007273"/>
            <a:chExt cx="3015532" cy="3406956"/>
          </a:xfrm>
        </p:grpSpPr>
        <p:pic>
          <p:nvPicPr>
            <p:cNvPr id="5" name="Picture 4" descr="Image provided to enhance the slide visual appeal. The image is of the FHWA EDC-6 Crowdsourcing for Advancing Operations website.">
              <a:hlinkClick r:id="rId3"/>
              <a:extLst>
                <a:ext uri="{FF2B5EF4-FFF2-40B4-BE49-F238E27FC236}">
                  <a16:creationId xmlns:a16="http://schemas.microsoft.com/office/drawing/2014/main" id="{537FF85F-6432-5181-CC95-F84A804D4C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898429" y="2007273"/>
              <a:ext cx="3015531" cy="2520174"/>
            </a:xfrm>
            <a:prstGeom prst="rect">
              <a:avLst/>
            </a:prstGeom>
          </p:spPr>
        </p:pic>
        <p:sp>
          <p:nvSpPr>
            <p:cNvPr id="6" name="Rectangle 5" descr="Image provided to enhance the slide visual appeal. The image is of the FHWA EDC-6 Crowdsourcing for Advancing Operations website.">
              <a:extLst>
                <a:ext uri="{FF2B5EF4-FFF2-40B4-BE49-F238E27FC236}">
                  <a16:creationId xmlns:a16="http://schemas.microsoft.com/office/drawing/2014/main" id="{09DB4F37-97AE-980D-2F2D-4265B46543D6}"/>
                </a:ext>
              </a:extLst>
            </p:cNvPr>
            <p:cNvSpPr/>
            <p:nvPr/>
          </p:nvSpPr>
          <p:spPr>
            <a:xfrm>
              <a:off x="8898428" y="4527447"/>
              <a:ext cx="3015531" cy="886782"/>
            </a:xfrm>
            <a:prstGeom prst="rect">
              <a:avLst/>
            </a:prstGeom>
            <a:solidFill>
              <a:srgbClr val="5E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FHWA EDC-6 Crowdsourcing for Advancing Operation</a:t>
              </a:r>
            </a:p>
            <a:p>
              <a:pPr algn="ctr"/>
              <a:r>
                <a:rPr lang="en-US" sz="2000" b="1" dirty="0">
                  <a:solidFill>
                    <a:srgbClr val="FFC000"/>
                  </a:solidFill>
                  <a:hlinkClick r:id="rId5">
                    <a:extLst>
                      <a:ext uri="{A12FA001-AC4F-418D-AE19-62706E023703}">
                        <ahyp:hlinkClr xmlns:ahyp="http://schemas.microsoft.com/office/drawing/2018/hyperlinkcolor" val="tx"/>
                      </a:ext>
                    </a:extLst>
                  </a:hlinkClick>
                </a:rPr>
                <a:t>Resource Site</a:t>
              </a:r>
              <a:endParaRPr lang="en-US" sz="2000" b="1" dirty="0">
                <a:solidFill>
                  <a:srgbClr val="FFC000"/>
                </a:solidFill>
              </a:endParaRPr>
            </a:p>
          </p:txBody>
        </p:sp>
      </p:grpSp>
    </p:spTree>
    <p:extLst>
      <p:ext uri="{BB962C8B-B14F-4D97-AF65-F5344CB8AC3E}">
        <p14:creationId xmlns:p14="http://schemas.microsoft.com/office/powerpoint/2010/main" val="1125099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718C06-4EC1-4D59-BFDF-8798E53AFA2D}"/>
              </a:ext>
            </a:extLst>
          </p:cNvPr>
          <p:cNvSpPr>
            <a:spLocks noGrp="1"/>
          </p:cNvSpPr>
          <p:nvPr>
            <p:ph type="title"/>
          </p:nvPr>
        </p:nvSpPr>
        <p:spPr>
          <a:xfrm>
            <a:off x="601362" y="365125"/>
            <a:ext cx="10515600" cy="1325563"/>
          </a:xfrm>
        </p:spPr>
        <p:txBody>
          <a:bodyPr/>
          <a:lstStyle/>
          <a:p>
            <a:r>
              <a:rPr lang="en-US" dirty="0">
                <a:latin typeface="Arial"/>
                <a:cs typeface="Arial"/>
              </a:rPr>
              <a:t>Crowdsourcing Course</a:t>
            </a:r>
            <a:r>
              <a:rPr lang="en-US" strike="sngStrike" dirty="0">
                <a:latin typeface="Arial"/>
                <a:cs typeface="Arial"/>
              </a:rPr>
              <a:t> </a:t>
            </a:r>
            <a:r>
              <a:rPr lang="en-US" dirty="0">
                <a:latin typeface="Arial"/>
                <a:cs typeface="Arial"/>
              </a:rPr>
              <a:t>in</a:t>
            </a:r>
            <a:r>
              <a:rPr lang="en-US" strike="sngStrike" dirty="0">
                <a:latin typeface="Arial"/>
                <a:cs typeface="Arial"/>
              </a:rPr>
              <a:t> </a:t>
            </a:r>
            <a:r>
              <a:rPr lang="en-US" dirty="0">
                <a:latin typeface="Arial"/>
                <a:cs typeface="Arial"/>
              </a:rPr>
              <a:t>a</a:t>
            </a:r>
            <a:r>
              <a:rPr lang="en-US" strike="sngStrike" dirty="0">
                <a:latin typeface="Arial"/>
                <a:cs typeface="Arial"/>
              </a:rPr>
              <a:t> </a:t>
            </a:r>
            <a:r>
              <a:rPr lang="en-US" dirty="0">
                <a:latin typeface="Arial"/>
                <a:cs typeface="Arial"/>
              </a:rPr>
              <a:t>Box</a:t>
            </a:r>
            <a:endParaRPr lang="en-US" strike="sngStrike" dirty="0">
              <a:solidFill>
                <a:srgbClr val="FF0000"/>
              </a:solidFill>
              <a:latin typeface="Arial"/>
              <a:cs typeface="Arial"/>
            </a:endParaRPr>
          </a:p>
        </p:txBody>
      </p:sp>
      <p:sp>
        <p:nvSpPr>
          <p:cNvPr id="3" name="Content Placeholder 2">
            <a:extLst>
              <a:ext uri="{FF2B5EF4-FFF2-40B4-BE49-F238E27FC236}">
                <a16:creationId xmlns:a16="http://schemas.microsoft.com/office/drawing/2014/main" id="{2BBC4133-055B-40A2-80BC-3D24D0BDCCC0}"/>
              </a:ext>
            </a:extLst>
          </p:cNvPr>
          <p:cNvSpPr>
            <a:spLocks noGrp="1"/>
          </p:cNvSpPr>
          <p:nvPr>
            <p:ph idx="1"/>
          </p:nvPr>
        </p:nvSpPr>
        <p:spPr>
          <a:xfrm>
            <a:off x="601362" y="1825625"/>
            <a:ext cx="10752438" cy="4346575"/>
          </a:xfrm>
        </p:spPr>
        <p:txBody>
          <a:bodyPr>
            <a:noAutofit/>
          </a:bodyPr>
          <a:lstStyle/>
          <a:p>
            <a:pPr marL="0" indent="0" fontAlgn="base">
              <a:lnSpc>
                <a:spcPct val="100000"/>
              </a:lnSpc>
              <a:spcBef>
                <a:spcPts val="1200"/>
              </a:spcBef>
              <a:buFont typeface="Arial" panose="020B0604020202020204" pitchFamily="34" charset="0"/>
              <a:buNone/>
            </a:pPr>
            <a:r>
              <a:rPr lang="en-US" sz="2400" b="1" dirty="0"/>
              <a:t>Course Goals:</a:t>
            </a:r>
          </a:p>
          <a:p>
            <a:pPr marL="342900" indent="-342900" fontAlgn="base">
              <a:lnSpc>
                <a:spcPct val="100000"/>
              </a:lnSpc>
              <a:spcBef>
                <a:spcPts val="1200"/>
              </a:spcBef>
              <a:buFont typeface="Wingdings" panose="05000000000000000000" pitchFamily="2" charset="2"/>
              <a:buChar char="§"/>
              <a:tabLst>
                <a:tab pos="5948363" algn="l"/>
              </a:tabLst>
            </a:pPr>
            <a:r>
              <a:rPr lang="en-US" sz="2200" dirty="0"/>
              <a:t>Broaden understanding and knowledge about how crowdsourced data can improve transportation operations</a:t>
            </a:r>
            <a:endParaRPr lang="en-US" sz="2200" strike="sngStrike" dirty="0">
              <a:solidFill>
                <a:srgbClr val="FF0000"/>
              </a:solidFill>
            </a:endParaRPr>
          </a:p>
          <a:p>
            <a:pPr marL="342900" indent="-342900" fontAlgn="base">
              <a:lnSpc>
                <a:spcPct val="100000"/>
              </a:lnSpc>
              <a:spcBef>
                <a:spcPts val="1200"/>
              </a:spcBef>
              <a:buFont typeface="Wingdings" panose="05000000000000000000" pitchFamily="2" charset="2"/>
              <a:buChar char="§"/>
              <a:tabLst>
                <a:tab pos="10398125" algn="l"/>
              </a:tabLst>
            </a:pPr>
            <a:r>
              <a:rPr lang="en-US" sz="2200" dirty="0"/>
              <a:t>Help participants consider whether specific 	 applications of crowdsourcing may meet their 	 organizations’ needs</a:t>
            </a:r>
            <a:endParaRPr lang="en-US" sz="2200" strike="sngStrike" dirty="0">
              <a:solidFill>
                <a:srgbClr val="FF0000"/>
              </a:solidFill>
            </a:endParaRPr>
          </a:p>
          <a:p>
            <a:pPr marL="0" indent="0" fontAlgn="base">
              <a:lnSpc>
                <a:spcPct val="100000"/>
              </a:lnSpc>
              <a:spcBef>
                <a:spcPts val="1200"/>
              </a:spcBef>
              <a:buNone/>
            </a:pPr>
            <a:r>
              <a:rPr lang="en-US" sz="2400" b="1" dirty="0"/>
              <a:t>Course Tools:</a:t>
            </a:r>
          </a:p>
          <a:p>
            <a:pPr marL="342900" indent="-342900" fontAlgn="base">
              <a:lnSpc>
                <a:spcPct val="100000"/>
              </a:lnSpc>
              <a:spcBef>
                <a:spcPts val="600"/>
              </a:spcBef>
              <a:buFont typeface="Wingdings" panose="05000000000000000000" pitchFamily="2" charset="2"/>
              <a:buChar char="§"/>
            </a:pPr>
            <a:r>
              <a:rPr lang="en-US" sz="2200" dirty="0"/>
              <a:t>Editable instructor templates</a:t>
            </a:r>
          </a:p>
          <a:p>
            <a:pPr marL="342900" indent="-342900" fontAlgn="base">
              <a:lnSpc>
                <a:spcPct val="100000"/>
              </a:lnSpc>
              <a:spcBef>
                <a:spcPts val="600"/>
              </a:spcBef>
              <a:buFont typeface="Wingdings" panose="05000000000000000000" pitchFamily="2" charset="2"/>
              <a:buChar char="§"/>
            </a:pPr>
            <a:r>
              <a:rPr lang="en-US" sz="2200" dirty="0"/>
              <a:t>Instructor materials</a:t>
            </a:r>
          </a:p>
        </p:txBody>
      </p:sp>
      <p:sp>
        <p:nvSpPr>
          <p:cNvPr id="2" name="Slide Number Placeholder 1">
            <a:extLst>
              <a:ext uri="{FF2B5EF4-FFF2-40B4-BE49-F238E27FC236}">
                <a16:creationId xmlns:a16="http://schemas.microsoft.com/office/drawing/2014/main" id="{A8424D9B-59AF-48D0-9223-D9A98651D3AF}"/>
              </a:ext>
            </a:extLst>
          </p:cNvPr>
          <p:cNvSpPr>
            <a:spLocks noGrp="1"/>
          </p:cNvSpPr>
          <p:nvPr>
            <p:ph type="sldNum" sz="quarter" idx="12"/>
          </p:nvPr>
        </p:nvSpPr>
        <p:spPr/>
        <p:txBody>
          <a:bodyPr/>
          <a:lstStyle/>
          <a:p>
            <a:fld id="{C10DD06B-44D0-4B5F-9DB8-096B8174C7B9}" type="slidenum">
              <a:rPr lang="en-US" smtClean="0"/>
              <a:t>8</a:t>
            </a:fld>
            <a:endParaRPr lang="en-US" dirty="0"/>
          </a:p>
        </p:txBody>
      </p:sp>
      <p:pic>
        <p:nvPicPr>
          <p:cNvPr id="2050" name="Picture 2">
            <a:extLst>
              <a:ext uri="{FF2B5EF4-FFF2-40B4-BE49-F238E27FC236}">
                <a16:creationId xmlns:a16="http://schemas.microsoft.com/office/drawing/2014/main" id="{5F2766F9-90ED-45A9-BD6B-F56EFD58C4DA}"/>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201513" y="3081733"/>
            <a:ext cx="3609487" cy="26709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8">
            <a:extLst>
              <a:ext uri="{FF2B5EF4-FFF2-40B4-BE49-F238E27FC236}">
                <a16:creationId xmlns:a16="http://schemas.microsoft.com/office/drawing/2014/main" id="{A79CA3DB-12C3-4DFC-B2B3-F28E379ACD80}"/>
              </a:ext>
            </a:extLst>
          </p:cNvPr>
          <p:cNvSpPr txBox="1"/>
          <p:nvPr/>
        </p:nvSpPr>
        <p:spPr>
          <a:xfrm>
            <a:off x="10425270" y="5752730"/>
            <a:ext cx="1385730"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Pixabay.</a:t>
            </a:r>
          </a:p>
        </p:txBody>
      </p:sp>
      <p:sp>
        <p:nvSpPr>
          <p:cNvPr id="9" name="TextBox 8">
            <a:extLst>
              <a:ext uri="{FF2B5EF4-FFF2-40B4-BE49-F238E27FC236}">
                <a16:creationId xmlns:a16="http://schemas.microsoft.com/office/drawing/2014/main" id="{390DC5A3-64B3-FA04-FF2F-72AF25F09462}"/>
              </a:ext>
            </a:extLst>
          </p:cNvPr>
          <p:cNvSpPr txBox="1"/>
          <p:nvPr/>
        </p:nvSpPr>
        <p:spPr>
          <a:xfrm>
            <a:off x="4739608" y="4764269"/>
            <a:ext cx="6096000" cy="846386"/>
          </a:xfrm>
          <a:prstGeom prst="rect">
            <a:avLst/>
          </a:prstGeom>
          <a:noFill/>
        </p:spPr>
        <p:txBody>
          <a:bodyPr wrap="square">
            <a:spAutoFit/>
          </a:bodyPr>
          <a:lstStyle/>
          <a:p>
            <a:pPr marL="342900" marR="0" lvl="0" indent="-342900" algn="l" defTabSz="914400" rtl="0" eaLnBrk="1" fontAlgn="base" latinLnBrk="0" hangingPunct="1">
              <a:lnSpc>
                <a:spcPct val="100000"/>
              </a:lnSpc>
              <a:spcBef>
                <a:spcPts val="6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Course slide decks</a:t>
            </a:r>
          </a:p>
          <a:p>
            <a:pPr marL="342900" marR="0" lvl="0" indent="-342900" algn="l" defTabSz="914400" rtl="0" eaLnBrk="1" fontAlgn="base" latinLnBrk="0" hangingPunct="1">
              <a:lnSpc>
                <a:spcPct val="100000"/>
              </a:lnSpc>
              <a:spcBef>
                <a:spcPts val="6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Student materials</a:t>
            </a:r>
          </a:p>
        </p:txBody>
      </p:sp>
    </p:spTree>
    <p:extLst>
      <p:ext uri="{BB962C8B-B14F-4D97-AF65-F5344CB8AC3E}">
        <p14:creationId xmlns:p14="http://schemas.microsoft.com/office/powerpoint/2010/main" val="896698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718C06-4EC1-4D59-BFDF-8798E53AFA2D}"/>
              </a:ext>
            </a:extLst>
          </p:cNvPr>
          <p:cNvSpPr>
            <a:spLocks noGrp="1"/>
          </p:cNvSpPr>
          <p:nvPr>
            <p:ph type="title"/>
          </p:nvPr>
        </p:nvSpPr>
        <p:spPr>
          <a:xfrm>
            <a:off x="359459" y="365125"/>
            <a:ext cx="10515600" cy="1325563"/>
          </a:xfrm>
        </p:spPr>
        <p:txBody>
          <a:bodyPr/>
          <a:lstStyle/>
          <a:p>
            <a:r>
              <a:rPr lang="en-US" dirty="0">
                <a:latin typeface="Arial"/>
                <a:cs typeface="Arial"/>
              </a:rPr>
              <a:t>Course Is Modular by Design</a:t>
            </a:r>
            <a:endParaRPr lang="en-US" dirty="0"/>
          </a:p>
        </p:txBody>
      </p:sp>
      <p:sp>
        <p:nvSpPr>
          <p:cNvPr id="3" name="Content Placeholder 2">
            <a:extLst>
              <a:ext uri="{FF2B5EF4-FFF2-40B4-BE49-F238E27FC236}">
                <a16:creationId xmlns:a16="http://schemas.microsoft.com/office/drawing/2014/main" id="{2BBC4133-055B-40A2-80BC-3D24D0BDCCC0}"/>
              </a:ext>
            </a:extLst>
          </p:cNvPr>
          <p:cNvSpPr>
            <a:spLocks noGrp="1"/>
          </p:cNvSpPr>
          <p:nvPr>
            <p:ph idx="1"/>
          </p:nvPr>
        </p:nvSpPr>
        <p:spPr>
          <a:xfrm>
            <a:off x="359459" y="2045937"/>
            <a:ext cx="5711914" cy="4131026"/>
          </a:xfrm>
        </p:spPr>
        <p:txBody>
          <a:bodyPr>
            <a:normAutofit/>
          </a:bodyPr>
          <a:lstStyle/>
          <a:p>
            <a:pPr marL="465138" lvl="0" indent="-465138">
              <a:lnSpc>
                <a:spcPct val="100000"/>
              </a:lnSpc>
              <a:spcBef>
                <a:spcPts val="1200"/>
              </a:spcBef>
              <a:buFont typeface="Arial" panose="020B0604020202020204" pitchFamily="34" charset="0"/>
              <a:buChar char="•"/>
            </a:pPr>
            <a:r>
              <a:rPr lang="en-US" sz="2400" b="1" dirty="0">
                <a:solidFill>
                  <a:schemeClr val="bg1">
                    <a:lumMod val="95000"/>
                  </a:schemeClr>
                </a:solidFill>
              </a:rPr>
              <a:t>5 Lessons: </a:t>
            </a:r>
            <a:r>
              <a:rPr lang="en-US" sz="2400" dirty="0">
                <a:solidFill>
                  <a:schemeClr val="bg1">
                    <a:lumMod val="95000"/>
                  </a:schemeClr>
                </a:solidFill>
              </a:rPr>
              <a:t>Introduction, Data Sources, Application Areas, Data Management, and Next Steps</a:t>
            </a:r>
            <a:endParaRPr lang="en-US" sz="2400" strike="sngStrike" dirty="0">
              <a:solidFill>
                <a:srgbClr val="FF0000"/>
              </a:solidFill>
            </a:endParaRPr>
          </a:p>
          <a:p>
            <a:pPr marL="465138" lvl="0" indent="-465138">
              <a:lnSpc>
                <a:spcPct val="100000"/>
              </a:lnSpc>
              <a:spcBef>
                <a:spcPts val="1800"/>
              </a:spcBef>
              <a:buFont typeface="Arial" panose="020B0604020202020204" pitchFamily="34" charset="0"/>
              <a:buChar char="•"/>
              <a:tabLst>
                <a:tab pos="5429250" algn="l"/>
              </a:tabLst>
            </a:pPr>
            <a:r>
              <a:rPr lang="en-US" sz="2400" b="1" dirty="0">
                <a:solidFill>
                  <a:schemeClr val="bg1">
                    <a:lumMod val="95000"/>
                  </a:schemeClr>
                </a:solidFill>
              </a:rPr>
              <a:t>6 Application Modules</a:t>
            </a:r>
            <a:r>
              <a:rPr lang="en-US" sz="2400" b="1" dirty="0"/>
              <a:t>:</a:t>
            </a:r>
            <a:r>
              <a:rPr lang="en-US" sz="2400" dirty="0"/>
              <a:t> traffic </a:t>
            </a:r>
            <a:r>
              <a:rPr lang="en-US" sz="2400" dirty="0">
                <a:solidFill>
                  <a:schemeClr val="bg1">
                    <a:lumMod val="95000"/>
                  </a:schemeClr>
                </a:solidFill>
              </a:rPr>
              <a:t>incident management, traveler information, arterial management, work zone management, road weather management, and emergency management</a:t>
            </a:r>
            <a:endParaRPr lang="en-US" sz="2400" strike="sngStrike" dirty="0">
              <a:solidFill>
                <a:srgbClr val="FF0000"/>
              </a:solidFill>
            </a:endParaRPr>
          </a:p>
        </p:txBody>
      </p:sp>
      <p:sp>
        <p:nvSpPr>
          <p:cNvPr id="2" name="Slide Number Placeholder 1">
            <a:extLst>
              <a:ext uri="{FF2B5EF4-FFF2-40B4-BE49-F238E27FC236}">
                <a16:creationId xmlns:a16="http://schemas.microsoft.com/office/drawing/2014/main" id="{A8424D9B-59AF-48D0-9223-D9A98651D3AF}"/>
              </a:ext>
            </a:extLst>
          </p:cNvPr>
          <p:cNvSpPr>
            <a:spLocks noGrp="1"/>
          </p:cNvSpPr>
          <p:nvPr>
            <p:ph type="sldNum" sz="quarter" idx="12"/>
          </p:nvPr>
        </p:nvSpPr>
        <p:spPr/>
        <p:txBody>
          <a:bodyPr/>
          <a:lstStyle/>
          <a:p>
            <a:fld id="{C10DD06B-44D0-4B5F-9DB8-096B8174C7B9}" type="slidenum">
              <a:rPr lang="en-US" smtClean="0"/>
              <a:t>9</a:t>
            </a:fld>
            <a:endParaRPr lang="en-US" dirty="0"/>
          </a:p>
        </p:txBody>
      </p:sp>
      <p:sp>
        <p:nvSpPr>
          <p:cNvPr id="16" name="TextBox 8">
            <a:extLst>
              <a:ext uri="{FF2B5EF4-FFF2-40B4-BE49-F238E27FC236}">
                <a16:creationId xmlns:a16="http://schemas.microsoft.com/office/drawing/2014/main" id="{F8E2E672-AD25-414D-B23F-327912C1819F}"/>
              </a:ext>
            </a:extLst>
          </p:cNvPr>
          <p:cNvSpPr txBox="1"/>
          <p:nvPr/>
        </p:nvSpPr>
        <p:spPr>
          <a:xfrm>
            <a:off x="9719733" y="5871994"/>
            <a:ext cx="2256343"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Source: Adapted from Pixabay</a:t>
            </a:r>
          </a:p>
        </p:txBody>
      </p:sp>
      <p:pic>
        <p:nvPicPr>
          <p:cNvPr id="5" name="Picture 4">
            <a:extLst>
              <a:ext uri="{FF2B5EF4-FFF2-40B4-BE49-F238E27FC236}">
                <a16:creationId xmlns:a16="http://schemas.microsoft.com/office/drawing/2014/main" id="{3BB2B1BB-F82A-A9C4-D93E-00D8CAE6698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307" y="2037852"/>
            <a:ext cx="5499234" cy="38341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8D1C20-6B01-D531-DD47-55A6F7ED3DF7}"/>
              </a:ext>
            </a:extLst>
          </p:cNvPr>
          <p:cNvSpPr txBox="1"/>
          <p:nvPr/>
        </p:nvSpPr>
        <p:spPr>
          <a:xfrm>
            <a:off x="8415480" y="4400695"/>
            <a:ext cx="1777794" cy="461665"/>
          </a:xfrm>
          <a:prstGeom prst="rect">
            <a:avLst/>
          </a:prstGeom>
          <a:noFill/>
        </p:spPr>
        <p:txBody>
          <a:bodyPr wrap="none" rtlCol="0">
            <a:spAutoFit/>
          </a:bodyPr>
          <a:lstStyle/>
          <a:p>
            <a:r>
              <a:rPr lang="en-US" sz="2400" b="1" dirty="0">
                <a:solidFill>
                  <a:schemeClr val="bg1"/>
                </a:solidFill>
              </a:rPr>
              <a:t>Introduction</a:t>
            </a:r>
          </a:p>
        </p:txBody>
      </p:sp>
      <p:sp>
        <p:nvSpPr>
          <p:cNvPr id="8" name="TextBox 7">
            <a:extLst>
              <a:ext uri="{FF2B5EF4-FFF2-40B4-BE49-F238E27FC236}">
                <a16:creationId xmlns:a16="http://schemas.microsoft.com/office/drawing/2014/main" id="{CAEDAAA3-F8D8-0963-A3B1-4AE5B636851C}"/>
              </a:ext>
            </a:extLst>
          </p:cNvPr>
          <p:cNvSpPr txBox="1"/>
          <p:nvPr/>
        </p:nvSpPr>
        <p:spPr>
          <a:xfrm>
            <a:off x="10255696" y="2550008"/>
            <a:ext cx="1640321" cy="830997"/>
          </a:xfrm>
          <a:prstGeom prst="rect">
            <a:avLst/>
          </a:prstGeom>
          <a:noFill/>
        </p:spPr>
        <p:txBody>
          <a:bodyPr wrap="none" rtlCol="0">
            <a:spAutoFit/>
          </a:bodyPr>
          <a:lstStyle/>
          <a:p>
            <a:pPr algn="ctr"/>
            <a:r>
              <a:rPr lang="en-US" sz="2400" b="1">
                <a:solidFill>
                  <a:schemeClr val="bg1"/>
                </a:solidFill>
              </a:rPr>
              <a:t>Application</a:t>
            </a:r>
          </a:p>
          <a:p>
            <a:pPr algn="ctr"/>
            <a:r>
              <a:rPr lang="en-US" sz="2400" b="1">
                <a:solidFill>
                  <a:schemeClr val="bg1"/>
                </a:solidFill>
              </a:rPr>
              <a:t>Areas</a:t>
            </a:r>
          </a:p>
        </p:txBody>
      </p:sp>
      <p:sp>
        <p:nvSpPr>
          <p:cNvPr id="9" name="TextBox 8">
            <a:extLst>
              <a:ext uri="{FF2B5EF4-FFF2-40B4-BE49-F238E27FC236}">
                <a16:creationId xmlns:a16="http://schemas.microsoft.com/office/drawing/2014/main" id="{C872539C-5360-3541-8104-6D9B42931714}"/>
              </a:ext>
            </a:extLst>
          </p:cNvPr>
          <p:cNvSpPr txBox="1"/>
          <p:nvPr/>
        </p:nvSpPr>
        <p:spPr>
          <a:xfrm>
            <a:off x="6567188" y="2550008"/>
            <a:ext cx="1172565" cy="830997"/>
          </a:xfrm>
          <a:prstGeom prst="rect">
            <a:avLst/>
          </a:prstGeom>
          <a:noFill/>
        </p:spPr>
        <p:txBody>
          <a:bodyPr wrap="none" rtlCol="0">
            <a:spAutoFit/>
          </a:bodyPr>
          <a:lstStyle/>
          <a:p>
            <a:pPr algn="ctr"/>
            <a:r>
              <a:rPr lang="en-US" sz="2400" b="1" dirty="0">
                <a:solidFill>
                  <a:schemeClr val="bg1"/>
                </a:solidFill>
              </a:rPr>
              <a:t>Data</a:t>
            </a:r>
          </a:p>
          <a:p>
            <a:pPr algn="ctr"/>
            <a:r>
              <a:rPr lang="en-US" sz="2400" b="1" dirty="0">
                <a:solidFill>
                  <a:schemeClr val="bg1"/>
                </a:solidFill>
              </a:rPr>
              <a:t>Sources</a:t>
            </a:r>
          </a:p>
        </p:txBody>
      </p:sp>
      <p:sp>
        <p:nvSpPr>
          <p:cNvPr id="10" name="TextBox 9">
            <a:extLst>
              <a:ext uri="{FF2B5EF4-FFF2-40B4-BE49-F238E27FC236}">
                <a16:creationId xmlns:a16="http://schemas.microsoft.com/office/drawing/2014/main" id="{C562FBB2-385E-9F96-733F-6A28FF393972}"/>
              </a:ext>
            </a:extLst>
          </p:cNvPr>
          <p:cNvSpPr txBox="1"/>
          <p:nvPr/>
        </p:nvSpPr>
        <p:spPr>
          <a:xfrm>
            <a:off x="6269831" y="5123417"/>
            <a:ext cx="1896866" cy="690638"/>
          </a:xfrm>
          <a:prstGeom prst="rect">
            <a:avLst/>
          </a:prstGeom>
          <a:noFill/>
        </p:spPr>
        <p:txBody>
          <a:bodyPr wrap="none" rtlCol="0">
            <a:spAutoFit/>
          </a:bodyPr>
          <a:lstStyle/>
          <a:p>
            <a:pPr algn="ctr">
              <a:lnSpc>
                <a:spcPct val="80000"/>
              </a:lnSpc>
            </a:pPr>
            <a:r>
              <a:rPr lang="en-US" sz="2400" b="1" dirty="0">
                <a:solidFill>
                  <a:schemeClr val="bg1"/>
                </a:solidFill>
              </a:rPr>
              <a:t>Data</a:t>
            </a:r>
          </a:p>
          <a:p>
            <a:pPr algn="ctr">
              <a:lnSpc>
                <a:spcPct val="80000"/>
              </a:lnSpc>
            </a:pPr>
            <a:r>
              <a:rPr lang="en-US" sz="2400" b="1" dirty="0">
                <a:solidFill>
                  <a:schemeClr val="bg1"/>
                </a:solidFill>
              </a:rPr>
              <a:t>Management</a:t>
            </a:r>
          </a:p>
        </p:txBody>
      </p:sp>
      <p:sp>
        <p:nvSpPr>
          <p:cNvPr id="15" name="TextBox 14">
            <a:extLst>
              <a:ext uri="{FF2B5EF4-FFF2-40B4-BE49-F238E27FC236}">
                <a16:creationId xmlns:a16="http://schemas.microsoft.com/office/drawing/2014/main" id="{17903B27-6876-717F-22D7-881178376A72}"/>
              </a:ext>
            </a:extLst>
          </p:cNvPr>
          <p:cNvSpPr txBox="1"/>
          <p:nvPr/>
        </p:nvSpPr>
        <p:spPr>
          <a:xfrm>
            <a:off x="9914490" y="5171777"/>
            <a:ext cx="1342177" cy="690638"/>
          </a:xfrm>
          <a:prstGeom prst="rect">
            <a:avLst/>
          </a:prstGeom>
          <a:noFill/>
        </p:spPr>
        <p:txBody>
          <a:bodyPr wrap="square" rtlCol="0">
            <a:spAutoFit/>
          </a:bodyPr>
          <a:lstStyle/>
          <a:p>
            <a:pPr algn="ctr">
              <a:lnSpc>
                <a:spcPct val="80000"/>
              </a:lnSpc>
            </a:pPr>
            <a:r>
              <a:rPr lang="en-US" sz="2400" b="1" dirty="0">
                <a:solidFill>
                  <a:schemeClr val="bg1"/>
                </a:solidFill>
              </a:rPr>
              <a:t>Next Steps</a:t>
            </a:r>
          </a:p>
        </p:txBody>
      </p:sp>
      <p:sp>
        <p:nvSpPr>
          <p:cNvPr id="17" name="TextBox 8">
            <a:extLst>
              <a:ext uri="{FF2B5EF4-FFF2-40B4-BE49-F238E27FC236}">
                <a16:creationId xmlns:a16="http://schemas.microsoft.com/office/drawing/2014/main" id="{8EC1F706-9727-3F08-20C0-BEEFB32AB162}"/>
              </a:ext>
            </a:extLst>
          </p:cNvPr>
          <p:cNvSpPr txBox="1"/>
          <p:nvPr/>
        </p:nvSpPr>
        <p:spPr>
          <a:xfrm>
            <a:off x="9639674" y="5863909"/>
            <a:ext cx="2256343"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i="1"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Source: Adapted from Pixabay.</a:t>
            </a:r>
          </a:p>
        </p:txBody>
      </p:sp>
    </p:spTree>
    <p:extLst>
      <p:ext uri="{BB962C8B-B14F-4D97-AF65-F5344CB8AC3E}">
        <p14:creationId xmlns:p14="http://schemas.microsoft.com/office/powerpoint/2010/main" val="37985804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ECTOMILLISECCONVERTED" val="1"/>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Intelligent Transportation Systems Joint Program Office (ITS JPO) Professional Capacity Building (PCB) Webinar Seri&quot;/&gt;&lt;property id=&quot;20307&quot; value=&quot;324&quot;/&gt;&lt;/object&gt;&lt;object type=&quot;3&quot; unique_id=&quot;10004&quot;&gt;&lt;property id=&quot;20148&quot; value=&quot;5&quot;/&gt;&lt;property id=&quot;20300&quot; value=&quot;Slide 2 - &amp;quot;DISCLAIMER&amp;quot;&quot;/&gt;&lt;property id=&quot;20307&quot; value=&quot;367&quot;/&gt;&lt;/object&gt;&lt;object type=&quot;3&quot; unique_id=&quot;10005&quot;&gt;&lt;property id=&quot;20148&quot; value=&quot;5&quot;/&gt;&lt;property id=&quot;20300&quot; value=&quot;Slide 3 - &amp;quot;Today’s Host and Presenters&amp;quot;&quot;/&gt;&lt;property id=&quot;20307&quot; value=&quot;1596&quot;/&gt;&lt;/object&gt;&lt;object type=&quot;3&quot; unique_id=&quot;10006&quot;&gt;&lt;property id=&quot;20148&quot; value=&quot;5&quot;/&gt;&lt;property id=&quot;20300&quot; value=&quot;Slide 4 - &amp;quot;Webinar Agenda&amp;quot;&quot;/&gt;&lt;property id=&quot;20307&quot; value=&quot;1182&quot;/&gt;&lt;/object&gt;&lt;object type=&quot;3&quot; unique_id=&quot;10007&quot;&gt;&lt;property id=&quot;20148&quot; value=&quot;5&quot;/&gt;&lt;property id=&quot;20300&quot; value=&quot;Slide 5 - &amp;quot;What Is  Every Day Counts?&amp;quot;&quot;/&gt;&lt;property id=&quot;20307&quot; value=&quot;377&quot;/&gt;&lt;/object&gt;&lt;object type=&quot;3&quot; unique_id=&quot;10008&quot;&gt;&lt;property id=&quot;20148&quot; value=&quot;5&quot;/&gt;&lt;property id=&quot;20300&quot; value=&quot;Slide 6 - &amp;quot;EDC-6: Deeper Crowdsourcing Roots  for a Bountiful Suite of Benefits&amp;quot;&quot;/&gt;&lt;property id=&quot;20307&quot; value=&quot;1156&quot;/&gt;&lt;/object&gt;&lt;object type=&quot;3&quot; unique_id=&quot;10009&quot;&gt;&lt;property id=&quot;20148&quot; value=&quot;5&quot;/&gt;&lt;property id=&quot;20300&quot; value=&quot;Slide 7 - &amp;quot;EDC Crowdsourcing by the Numbers: January 2019 ‒ December 2022&amp;quot;&quot;/&gt;&lt;property id=&quot;20307&quot; value=&quot;1564&quot;/&gt;&lt;/object&gt;&lt;object type=&quot;3&quot; unique_id=&quot;10010&quot;&gt;&lt;property id=&quot;20148&quot; value=&quot;5&quot;/&gt;&lt;property id=&quot;20300&quot; value=&quot;Slide 8 - &amp;quot;Crowdsourcing Course in a Box&amp;quot;&quot;/&gt;&lt;property id=&quot;20307&quot; value=&quot;1167&quot;/&gt;&lt;/object&gt;&lt;object type=&quot;3&quot; unique_id=&quot;10011&quot;&gt;&lt;property id=&quot;20148&quot; value=&quot;5&quot;/&gt;&lt;property id=&quot;20300&quot; value=&quot;Slide 9 - &amp;quot;Course Is Modular by Design&amp;quot;&quot;/&gt;&lt;property id=&quot;20307&quot; value=&quot;1163&quot;/&gt;&lt;/object&gt;&lt;object type=&quot;3&quot; unique_id=&quot;10012&quot;&gt;&lt;property id=&quot;20148&quot; value=&quot;5&quot;/&gt;&lt;property id=&quot;20300&quot; value=&quot;Slide 10 - &amp;quot;Whom Is the Course Targeting? Transportation Groups&amp;quot;&quot;/&gt;&lt;property id=&quot;20307&quot; value=&quot;1174&quot;/&gt;&lt;/object&gt;&lt;object type=&quot;3&quot; unique_id=&quot;10013&quot;&gt;&lt;property id=&quot;20148&quot; value=&quot;5&quot;/&gt;&lt;property id=&quot;20300&quot; value=&quot;Slide 11 - &amp;quot;Whom Is the Course Targeting? Sample Job Titles&amp;quot;&quot;/&gt;&lt;property id=&quot;20307&quot; value=&quot;1598&quot;/&gt;&lt;/object&gt;&lt;object type=&quot;3&quot; unique_id=&quot;10014&quot;&gt;&lt;property id=&quot;20148&quot; value=&quot;5&quot;/&gt;&lt;property id=&quot;20300&quot; value=&quot;Slide 12 - &amp;quot;LESSON: INTRODUCTION&amp;quot;&quot;/&gt;&lt;property id=&quot;20307&quot; value=&quot;1590&quot;/&gt;&lt;/object&gt;&lt;object type=&quot;3&quot; unique_id=&quot;10015&quot;&gt;&lt;property id=&quot;20148&quot; value=&quot;5&quot;/&gt;&lt;property id=&quot;20300&quot; value=&quot;Slide 13 - &amp;quot;Introductions&amp;quot;&quot;/&gt;&lt;property id=&quot;20307&quot; value=&quot;1323&quot;/&gt;&lt;/object&gt;&lt;object type=&quot;3&quot; unique_id=&quot;10016&quot;&gt;&lt;property id=&quot;20148&quot; value=&quot;5&quot;/&gt;&lt;property id=&quot;20300&quot; value=&quot;Slide 14 - &amp;quot;Lesson Objectives&amp;quot;&quot;/&gt;&lt;property id=&quot;20307&quot; value=&quot;1336&quot;/&gt;&lt;/object&gt;&lt;object type=&quot;3&quot; unique_id=&quot;10017&quot;&gt;&lt;property id=&quot;20148&quot; value=&quot;5&quot;/&gt;&lt;property id=&quot;20300&quot; value=&quot;Slide 15 - &amp;quot;What Is Crowdsourcing?&amp;quot;&quot;/&gt;&lt;property id=&quot;20307&quot; value=&quot;344&quot;/&gt;&lt;/object&gt;&lt;object type=&quot;3&quot; unique_id=&quot;10018&quot;&gt;&lt;property id=&quot;20148&quot; value=&quot;5&quot;/&gt;&lt;property id=&quot;20300&quot; value=&quot;Slide 16&quot;/&gt;&lt;property id=&quot;20307&quot; value=&quot;1138&quot;/&gt;&lt;/object&gt;&lt;object type=&quot;3&quot; unique_id=&quot;10019&quot;&gt;&lt;property id=&quot;20148&quot; value=&quot;5&quot;/&gt;&lt;property id=&quot;20300&quot; value=&quot;Slide 17 - &amp;quot;Crowdsourcing Is Everywhere&amp;quot;&quot;/&gt;&lt;property id=&quot;20307&quot; value=&quot;347&quot;/&gt;&lt;/object&gt;&lt;object type=&quot;3&quot; unique_id=&quot;10020&quot;&gt;&lt;property id=&quot;20148&quot; value=&quot;5&quot;/&gt;&lt;property id=&quot;20300&quot; value=&quot;Slide 18 - &amp;quot;Transportation Systems Management and Operations&amp;quot;&quot;/&gt;&lt;property id=&quot;20307&quot; value=&quot;1332&quot;/&gt;&lt;/object&gt;&lt;object type=&quot;3&quot; unique_id=&quot;10021&quot;&gt;&lt;property id=&quot;20148&quot; value=&quot;5&quot;/&gt;&lt;property id=&quot;20300&quot; value=&quot;Slide 19 - &amp;quot;Transportation Systems Management and Operations Needs&amp;quot;&quot;/&gt;&lt;property id=&quot;20307&quot; value=&quot;1320&quot;/&gt;&lt;/object&gt;&lt;object type=&quot;3&quot; unique_id=&quot;10022&quot;&gt;&lt;property id=&quot;20148&quot; value=&quot;5&quot;/&gt;&lt;property id=&quot;20300&quot; value=&quot;Slide 20 - &amp;quot;Real-Time Monitoring Limitations&amp;quot;&quot;/&gt;&lt;property id=&quot;20307&quot; value=&quot;1330&quot;/&gt;&lt;/object&gt;&lt;object type=&quot;3&quot; unique_id=&quot;10023&quot;&gt;&lt;property id=&quot;20148&quot; value=&quot;5&quot;/&gt;&lt;property id=&quot;20300&quot; value=&quot;Slide 21 - &amp;quot;Types of Crowdsourced Data  for Transportation Operations &amp;quot;&quot;/&gt;&lt;property id=&quot;20307&quot; value=&quot;1333&quot;/&gt;&lt;/object&gt;&lt;object type=&quot;3&quot; unique_id=&quot;10024&quot;&gt;&lt;property id=&quot;20148&quot; value=&quot;5&quot;/&gt;&lt;property id=&quot;20300&quot; value=&quot;Slide 22 - &amp;quot;Integrating Crowdsourced Data &amp;quot;&quot;/&gt;&lt;property id=&quot;20307&quot; value=&quot;1331&quot;/&gt;&lt;/object&gt;&lt;object type=&quot;3&quot; unique_id=&quot;10025&quot;&gt;&lt;property id=&quot;20148&quot; value=&quot;5&quot;/&gt;&lt;property id=&quot;20300&quot; value=&quot;Slide 23&quot;/&gt;&lt;property id=&quot;20307&quot; value=&quot;1317&quot;/&gt;&lt;/object&gt;&lt;object type=&quot;3&quot; unique_id=&quot;10026&quot;&gt;&lt;property id=&quot;20148&quot; value=&quot;5&quot;/&gt;&lt;property id=&quot;20300&quot; value=&quot;Slide 24&quot;/&gt;&lt;property id=&quot;20307&quot; value=&quot;1318&quot;/&gt;&lt;/object&gt;&lt;object type=&quot;3&quot; unique_id=&quot;10027&quot;&gt;&lt;property id=&quot;20148&quot; value=&quot;5&quot;/&gt;&lt;property id=&quot;20300&quot; value=&quot;Slide 25 - &amp;quot;Why Crowdsourcing for Operations?&amp;quot;&quot;/&gt;&lt;property id=&quot;20307&quot; value=&quot;1337&quot;/&gt;&lt;/object&gt;&lt;object type=&quot;3&quot; unique_id=&quot;10028&quot;&gt;&lt;property id=&quot;20148&quot; value=&quot;5&quot;/&gt;&lt;property id=&quot;20300&quot; value=&quot;Slide 26 - &amp;quot;Knowledge Check No. 1 &amp;quot;&quot;/&gt;&lt;property id=&quot;20307&quot; value=&quot;1335&quot;/&gt;&lt;/object&gt;&lt;object type=&quot;3&quot; unique_id=&quot;10029&quot;&gt;&lt;property id=&quot;20148&quot; value=&quot;5&quot;/&gt;&lt;property id=&quot;20300&quot; value=&quot;Slide 27 - &amp;quot;Knowledge Check No. 2 &amp;quot;&quot;/&gt;&lt;property id=&quot;20307&quot; value=&quot;1326&quot;/&gt;&lt;/object&gt;&lt;object type=&quot;3&quot; unique_id=&quot;10030&quot;&gt;&lt;property id=&quot;20148&quot; value=&quot;5&quot;/&gt;&lt;property id=&quot;20300&quot; value=&quot;Slide 28 - &amp;quot;LESSON 3: APPLICATION AREAS&amp;quot;&quot;/&gt;&lt;property id=&quot;20307&quot; value=&quot;1591&quot;/&gt;&lt;/object&gt;&lt;object type=&quot;3&quot; unique_id=&quot;10031&quot;&gt;&lt;property id=&quot;20148&quot; value=&quot;5&quot;/&gt;&lt;property id=&quot;20300&quot; value=&quot;Slide 29&quot;/&gt;&lt;property id=&quot;20307&quot; value=&quot;257&quot;/&gt;&lt;/object&gt;&lt;object type=&quot;3&quot; unique_id=&quot;10032&quot;&gt;&lt;property id=&quot;20148&quot; value=&quot;5&quot;/&gt;&lt;property id=&quot;20300&quot; value=&quot;Slide 30 - &amp;quot;Many Applications for Operations&amp;quot;&quot;/&gt;&lt;property id=&quot;20307&quot; value=&quot;1352&quot;/&gt;&lt;/object&gt;&lt;object type=&quot;3&quot; unique_id=&quot;10033&quot;&gt;&lt;property id=&quot;20148&quot; value=&quot;5&quot;/&gt;&lt;property id=&quot;20300&quot; value=&quot;Slide 31 - &amp;quot;Crowdsourcing in Dallas, Texas&amp;quot;&quot;/&gt;&lt;property id=&quot;20307&quot; value=&quot;1599&quot;/&gt;&lt;/object&gt;&lt;object type=&quot;3&quot; unique_id=&quot;10034&quot;&gt;&lt;property id=&quot;20148&quot; value=&quot;5&quot;/&gt;&lt;property id=&quot;20300&quot; value=&quot;Slide 32&quot;/&gt;&lt;property id=&quot;20307&quot; value=&quot;1600&quot;/&gt;&lt;/object&gt;&lt;object type=&quot;3&quot; unique_id=&quot;10035&quot;&gt;&lt;property id=&quot;20148&quot; value=&quot;5&quot;/&gt;&lt;property id=&quot;20300&quot; value=&quot;Slide 33 - &amp;quot;City of Frisco, Situational Awareness for Emergency Response (SAFER) Platform&amp;quot;&quot;/&gt;&lt;property id=&quot;20307&quot; value=&quot;322&quot;/&gt;&lt;/object&gt;&lt;object type=&quot;3&quot; unique_id=&quot;10036&quot;&gt;&lt;property id=&quot;20148&quot; value=&quot;5&quot;/&gt;&lt;property id=&quot;20300&quot; value=&quot;Slide 34&quot;/&gt;&lt;property id=&quot;20307&quot; value=&quot;1601&quot;/&gt;&lt;/object&gt;&lt;object type=&quot;3&quot; unique_id=&quot;10037&quot;&gt;&lt;property id=&quot;20148&quot; value=&quot;5&quot;/&gt;&lt;property id=&quot;20300&quot; value=&quot;Slide 35 - &amp;quot;Example: &amp;amp;#x09;District Department of Transportation Crowdsources Pothole Detection&amp;quot;&quot;/&gt;&lt;property id=&quot;20307&quot; value=&quot;1353&quot;/&gt;&lt;/object&gt;&lt;object type=&quot;3&quot; unique_id=&quot;10038&quot;&gt;&lt;property id=&quot;20148&quot; value=&quot;5&quot;/&gt;&lt;property id=&quot;20300&quot; value=&quot;Slide 36 - &amp;quot;Kansas City Scout Crowdsourced Pothole Report Tool&amp;quot;&quot;/&gt;&lt;property id=&quot;20307&quot; value=&quot;1565&quot;/&gt;&lt;/object&gt;&lt;object type=&quot;3&quot; unique_id=&quot;10039&quot;&gt;&lt;property id=&quot;20148&quot; value=&quot;5&quot;/&gt;&lt;property id=&quot;20300&quot; value=&quot;Slide 37 - &amp;quot;Example: Ohio DOT Uses Vehicle Probe Data for Nine Different Applications!&amp;quot;&quot;/&gt;&lt;property id=&quot;20307&quot; value=&quot;1351&quot;/&gt;&lt;/object&gt;&lt;object type=&quot;3&quot; unique_id=&quot;10040&quot;&gt;&lt;property id=&quot;20148&quot; value=&quot;5&quot;/&gt;&lt;property id=&quot;20300&quot; value=&quot;Slide 38 - &amp;quot;Knowledge Check&amp;quot;&quot;/&gt;&lt;property id=&quot;20307&quot; value=&quot;1588&quot;/&gt;&lt;/object&gt;&lt;object type=&quot;3&quot; unique_id=&quot;10041&quot;&gt;&lt;property id=&quot;20148&quot; value=&quot;5&quot;/&gt;&lt;property id=&quot;20300&quot; value=&quot;Slide 39 - &amp;quot;Question, Answer, and Discussion&amp;quot;&quot;/&gt;&lt;property id=&quot;20307&quot; value=&quot;1587&quot;/&gt;&lt;/object&gt;&lt;object type=&quot;3&quot; unique_id=&quot;10042&quot;&gt;&lt;property id=&quot;20148&quot; value=&quot;5&quot;/&gt;&lt;property id=&quot;20300&quot; value=&quot;Slide 40 - &amp;quot;Application Example Resources&amp;quot;&quot;/&gt;&lt;property id=&quot;20307&quot; value=&quot;1589&quot;/&gt;&lt;/object&gt;&lt;object type=&quot;3&quot; unique_id=&quot;10043&quot;&gt;&lt;property id=&quot;20148&quot; value=&quot;5&quot;/&gt;&lt;property id=&quot;20300&quot; value=&quot;Slide 41 - &amp;quot;Crowdsourcing Beyond EDC-6&amp;quot;&quot;/&gt;&lt;property id=&quot;20307&quot; value=&quot;1566&quot;/&gt;&lt;/object&gt;&lt;object type=&quot;3&quot; unique_id=&quot;10044&quot;&gt;&lt;property id=&quot;20148&quot; value=&quot;5&quot;/&gt;&lt;property id=&quot;20300&quot; value=&quot;Slide 42 - &amp;quot;Thank you.&amp;quot;&quot;/&gt;&lt;property id=&quot;20307&quot; value=&quot;365&quot;/&gt;&lt;/object&gt;&lt;object type=&quot;3&quot; unique_id=&quot;10782&quot;&gt;&lt;property id=&quot;20148&quot; value=&quot;5&quot;/&gt;&lt;property id=&quot;20300&quot; value=&quot;Slide 43 - &amp;quot;Upcoming T3 Webinars&amp;quot;&quot;/&gt;&lt;property id=&quot;20307&quot; value=&quot;1602&quot;/&gt;&lt;/object&gt;&lt;object type=&quot;3&quot; unique_id=&quot;10783&quot;&gt;&lt;property id=&quot;20148&quot; value=&quot;5&quot;/&gt;&lt;property id=&quot;20300&quot; value=&quot;Slide 44 - &amp;quot;Feedback&amp;quot;&quot;/&gt;&lt;property id=&quot;20307&quot; value=&quot;1603&quot;/&gt;&lt;/object&gt;&lt;/object&gt;&lt;object type=&quot;8&quot; unique_id=&quot;10088&quo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ue Background">
  <a:themeElements>
    <a:clrScheme name="Strat Comm">
      <a:dk1>
        <a:srgbClr val="00446A"/>
      </a:dk1>
      <a:lt1>
        <a:sysClr val="window" lastClr="FFFFFF"/>
      </a:lt1>
      <a:dk2>
        <a:srgbClr val="00446A"/>
      </a:dk2>
      <a:lt2>
        <a:srgbClr val="FFFFFF"/>
      </a:lt2>
      <a:accent1>
        <a:srgbClr val="F57E25"/>
      </a:accent1>
      <a:accent2>
        <a:srgbClr val="CAA22C"/>
      </a:accent2>
      <a:accent3>
        <a:srgbClr val="A5A5A5"/>
      </a:accent3>
      <a:accent4>
        <a:srgbClr val="00446A"/>
      </a:accent4>
      <a:accent5>
        <a:srgbClr val="FFFFFF"/>
      </a:accent5>
      <a:accent6>
        <a:srgbClr val="969696"/>
      </a:accent6>
      <a:hlink>
        <a:srgbClr val="8EAADB"/>
      </a:hlink>
      <a:folHlink>
        <a:srgbClr val="8EAADB"/>
      </a:folHlink>
    </a:clrScheme>
    <a:fontScheme name="Strat Comm Fonts">
      <a:majorFont>
        <a:latin typeface="Raleway"/>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TCOG_presentation_lighttheme" id="{EF6D0D97-2924-4ADE-BC37-4C640C347418}" vid="{F945F8CE-D03F-4F25-9484-0906A4076966}"/>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b2266c2-d794-496d-b0d5-1fc7e95d98ad">
      <UserInfo>
        <DisplayName/>
        <AccountId xsi:nil="true"/>
        <AccountType/>
      </UserInfo>
    </SharedWithUsers>
    <MediaLengthInSeconds xmlns="08480d76-d5a0-44d9-aae1-225d242d851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8E7B2929AD9D4B9C6A7C5CF04F0D11" ma:contentTypeVersion="8" ma:contentTypeDescription="Create a new document." ma:contentTypeScope="" ma:versionID="8883794ad89912bf185ec12bbea7eef6">
  <xsd:schema xmlns:xsd="http://www.w3.org/2001/XMLSchema" xmlns:xs="http://www.w3.org/2001/XMLSchema" xmlns:p="http://schemas.microsoft.com/office/2006/metadata/properties" xmlns:ns2="08480d76-d5a0-44d9-aae1-225d242d851d" xmlns:ns3="5b2266c2-d794-496d-b0d5-1fc7e95d98ad" targetNamespace="http://schemas.microsoft.com/office/2006/metadata/properties" ma:root="true" ma:fieldsID="96ca78efe33fae91a5dc2e23cfec43a0" ns2:_="" ns3:_="">
    <xsd:import namespace="08480d76-d5a0-44d9-aae1-225d242d851d"/>
    <xsd:import namespace="5b2266c2-d794-496d-b0d5-1fc7e95d98a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480d76-d5a0-44d9-aae1-225d242d85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b2266c2-d794-496d-b0d5-1fc7e95d98a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B02A87-5872-40D5-AE5E-1B949D1A3964}">
  <ds:schemaRefs>
    <ds:schemaRef ds:uri="http://schemas.microsoft.com/office/2006/metadata/properties"/>
    <ds:schemaRef ds:uri="http://schemas.openxmlformats.org/package/2006/metadata/core-properties"/>
    <ds:schemaRef ds:uri="08480d76-d5a0-44d9-aae1-225d242d851d"/>
    <ds:schemaRef ds:uri="http://schemas.microsoft.com/office/infopath/2007/PartnerControls"/>
    <ds:schemaRef ds:uri="http://purl.org/dc/terms/"/>
    <ds:schemaRef ds:uri="http://schemas.microsoft.com/office/2006/documentManagement/types"/>
    <ds:schemaRef ds:uri="http://www.w3.org/XML/1998/namespace"/>
    <ds:schemaRef ds:uri="5b2266c2-d794-496d-b0d5-1fc7e95d98ad"/>
    <ds:schemaRef ds:uri="http://purl.org/dc/dcmitype/"/>
    <ds:schemaRef ds:uri="http://purl.org/dc/elements/1.1/"/>
  </ds:schemaRefs>
</ds:datastoreItem>
</file>

<file path=customXml/itemProps2.xml><?xml version="1.0" encoding="utf-8"?>
<ds:datastoreItem xmlns:ds="http://schemas.openxmlformats.org/officeDocument/2006/customXml" ds:itemID="{58BE16F2-20AA-4612-8424-FAC8B30CD2E1}">
  <ds:schemaRefs>
    <ds:schemaRef ds:uri="http://schemas.microsoft.com/sharepoint/v3/contenttype/forms"/>
  </ds:schemaRefs>
</ds:datastoreItem>
</file>

<file path=customXml/itemProps3.xml><?xml version="1.0" encoding="utf-8"?>
<ds:datastoreItem xmlns:ds="http://schemas.openxmlformats.org/officeDocument/2006/customXml" ds:itemID="{37812BF6-817F-41BE-87A2-F372243AB3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480d76-d5a0-44d9-aae1-225d242d851d"/>
    <ds:schemaRef ds:uri="5b2266c2-d794-496d-b0d5-1fc7e95d98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afded6f5-d1d0-4596-a1c0-00c047dd6749}" enabled="1" method="Standard" siteId="{7a41925e-f697-4f7c-bec3-0470887ac752}" removed="0"/>
</clbl:labelList>
</file>

<file path=docProps/app.xml><?xml version="1.0" encoding="utf-8"?>
<Properties xmlns="http://schemas.openxmlformats.org/officeDocument/2006/extended-properties" xmlns:vt="http://schemas.openxmlformats.org/officeDocument/2006/docPropsVTypes">
  <TotalTime>0</TotalTime>
  <Words>2391</Words>
  <Application>Microsoft Office PowerPoint</Application>
  <PresentationFormat>Widescreen</PresentationFormat>
  <Paragraphs>460</Paragraphs>
  <Slides>44</Slides>
  <Notes>44</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44</vt:i4>
      </vt:variant>
    </vt:vector>
  </HeadingPairs>
  <TitlesOfParts>
    <vt:vector size="56" baseType="lpstr">
      <vt:lpstr>Arial</vt:lpstr>
      <vt:lpstr>Calibri</vt:lpstr>
      <vt:lpstr>Century Gothic</vt:lpstr>
      <vt:lpstr>Lato</vt:lpstr>
      <vt:lpstr>Raleway</vt:lpstr>
      <vt:lpstr>Symbol</vt:lpstr>
      <vt:lpstr>Wingdings</vt:lpstr>
      <vt:lpstr>Office Theme</vt:lpstr>
      <vt:lpstr>1_Office Theme</vt:lpstr>
      <vt:lpstr>2_Office Theme</vt:lpstr>
      <vt:lpstr>Blue Background</vt:lpstr>
      <vt:lpstr>4_Office Theme</vt:lpstr>
      <vt:lpstr>Intelligent Transportation Systems Joint Program Office (ITS JPO) Professional Capacity Building (PCB) Webinar Series  Crowdsourcing for Operations Course</vt:lpstr>
      <vt:lpstr>DISCLAIMER</vt:lpstr>
      <vt:lpstr>Today’s Host and Presenters</vt:lpstr>
      <vt:lpstr>Webinar Agenda</vt:lpstr>
      <vt:lpstr>What Is  Every Day Counts?</vt:lpstr>
      <vt:lpstr>EDC-6: Deeper Crowdsourcing Roots  for a Bountiful Suite of Benefits</vt:lpstr>
      <vt:lpstr>EDC Crowdsourcing by the Numbers: January 2019 ‒ December 2022</vt:lpstr>
      <vt:lpstr>Crowdsourcing Course in a Box</vt:lpstr>
      <vt:lpstr>Course Is Modular by Design</vt:lpstr>
      <vt:lpstr>Whom Is the Course Targeting? Transportation Groups</vt:lpstr>
      <vt:lpstr>Whom Is the Course Targeting? Sample Job Titles</vt:lpstr>
      <vt:lpstr>LESSON: INTRODUCTION</vt:lpstr>
      <vt:lpstr>Introductions</vt:lpstr>
      <vt:lpstr>Lesson Objectives</vt:lpstr>
      <vt:lpstr>What Is Crowdsourcing?</vt:lpstr>
      <vt:lpstr>PowerPoint Presentation</vt:lpstr>
      <vt:lpstr>Crowdsourcing Is Everywhere</vt:lpstr>
      <vt:lpstr>Transportation Systems Management and Operations</vt:lpstr>
      <vt:lpstr>Transportation Systems Management and Operations Needs</vt:lpstr>
      <vt:lpstr>Real-Time Monitoring Limitations</vt:lpstr>
      <vt:lpstr>Types of Crowdsourced Data  for Transportation Operations </vt:lpstr>
      <vt:lpstr>Integrating Crowdsourced Data </vt:lpstr>
      <vt:lpstr>PowerPoint Presentation</vt:lpstr>
      <vt:lpstr>PowerPoint Presentation</vt:lpstr>
      <vt:lpstr>Why Crowdsourcing for Operations?</vt:lpstr>
      <vt:lpstr>Knowledge Check No. 1 </vt:lpstr>
      <vt:lpstr>Knowledge Check No. 2 </vt:lpstr>
      <vt:lpstr>LESSON 3: APPLICATION AREAS</vt:lpstr>
      <vt:lpstr>PowerPoint Presentation</vt:lpstr>
      <vt:lpstr>Many Applications for Operations</vt:lpstr>
      <vt:lpstr>Crowdsourcing in Dallas, Texas</vt:lpstr>
      <vt:lpstr>PowerPoint Presentation</vt:lpstr>
      <vt:lpstr>City of Frisco, Situational Awareness for Emergency Response (SAFER) Platform</vt:lpstr>
      <vt:lpstr>PowerPoint Presentation</vt:lpstr>
      <vt:lpstr>Example:  District Department of Transportation Crowdsources Pothole Detection</vt:lpstr>
      <vt:lpstr>Kansas City Scout Crowdsourced Pothole Report Tool</vt:lpstr>
      <vt:lpstr>Example: Ohio DOT Uses Vehicle Probe Data for Nine Different Applications!</vt:lpstr>
      <vt:lpstr>Knowledge Check</vt:lpstr>
      <vt:lpstr>Question, Answer, and Discussion</vt:lpstr>
      <vt:lpstr>Application Example Resources</vt:lpstr>
      <vt:lpstr>Crowdsourcing Beyond EDC-6</vt:lpstr>
      <vt:lpstr>Thank you.</vt:lpstr>
      <vt:lpstr>Upcoming T3 Webinars</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for Operations  Event Title</dc:title>
  <dc:creator/>
  <cp:lastModifiedBy/>
  <cp:revision>59</cp:revision>
  <dcterms:created xsi:type="dcterms:W3CDTF">2021-08-10T15:31:59Z</dcterms:created>
  <dcterms:modified xsi:type="dcterms:W3CDTF">2023-07-14T14:15:23Z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0x010100C88E7B2929AD9D4B9C6A7C5CF04F0D11</vt:lpwstr>
  </property>
  <property fmtid="{D5CDD505-2E9C-101B-9397-08002B2CF9AE}" pid="3" name="Order">
    <vt:r8>69200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ies>
</file>